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sldIdLst>
    <p:sldId id="256" r:id="rId2"/>
    <p:sldId id="257" r:id="rId3"/>
    <p:sldId id="275" r:id="rId4"/>
    <p:sldId id="258" r:id="rId5"/>
    <p:sldId id="259" r:id="rId6"/>
    <p:sldId id="260" r:id="rId7"/>
    <p:sldId id="261" r:id="rId8"/>
    <p:sldId id="262" r:id="rId9"/>
    <p:sldId id="268" r:id="rId10"/>
    <p:sldId id="276" r:id="rId11"/>
    <p:sldId id="269" r:id="rId12"/>
    <p:sldId id="273" r:id="rId13"/>
    <p:sldId id="263" r:id="rId14"/>
    <p:sldId id="264" r:id="rId15"/>
    <p:sldId id="265" r:id="rId16"/>
    <p:sldId id="266" r:id="rId17"/>
    <p:sldId id="267" r:id="rId18"/>
    <p:sldId id="270" r:id="rId19"/>
    <p:sldId id="271" r:id="rId20"/>
    <p:sldId id="272" r:id="rId21"/>
    <p:sldId id="280" r:id="rId22"/>
    <p:sldId id="277" r:id="rId23"/>
    <p:sldId id="278" r:id="rId24"/>
    <p:sldId id="279" r:id="rId25"/>
    <p:sldId id="274" r:id="rId2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u="sng" kern="1200">
        <a:solidFill>
          <a:schemeClr val="tx1"/>
        </a:solidFill>
        <a:latin typeface="Tahoma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u="sng" kern="1200">
        <a:solidFill>
          <a:schemeClr val="tx1"/>
        </a:solidFill>
        <a:latin typeface="Tahoma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u="sng" kern="1200">
        <a:solidFill>
          <a:schemeClr val="tx1"/>
        </a:solidFill>
        <a:latin typeface="Tahoma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u="sng" kern="1200">
        <a:solidFill>
          <a:schemeClr val="tx1"/>
        </a:solidFill>
        <a:latin typeface="Tahoma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u="sng" kern="1200">
        <a:solidFill>
          <a:schemeClr val="tx1"/>
        </a:solidFill>
        <a:latin typeface="Tahoma" charset="0"/>
        <a:ea typeface="ＭＳ Ｐゴシック" charset="0"/>
        <a:cs typeface="+mn-cs"/>
      </a:defRPr>
    </a:lvl5pPr>
    <a:lvl6pPr marL="2286000" algn="l" defTabSz="457200" rtl="0" eaLnBrk="1" latinLnBrk="0" hangingPunct="1">
      <a:defRPr u="sng" kern="1200">
        <a:solidFill>
          <a:schemeClr val="tx1"/>
        </a:solidFill>
        <a:latin typeface="Tahoma" charset="0"/>
        <a:ea typeface="ＭＳ Ｐゴシック" charset="0"/>
        <a:cs typeface="+mn-cs"/>
      </a:defRPr>
    </a:lvl6pPr>
    <a:lvl7pPr marL="2743200" algn="l" defTabSz="457200" rtl="0" eaLnBrk="1" latinLnBrk="0" hangingPunct="1">
      <a:defRPr u="sng" kern="1200">
        <a:solidFill>
          <a:schemeClr val="tx1"/>
        </a:solidFill>
        <a:latin typeface="Tahoma" charset="0"/>
        <a:ea typeface="ＭＳ Ｐゴシック" charset="0"/>
        <a:cs typeface="+mn-cs"/>
      </a:defRPr>
    </a:lvl7pPr>
    <a:lvl8pPr marL="3200400" algn="l" defTabSz="457200" rtl="0" eaLnBrk="1" latinLnBrk="0" hangingPunct="1">
      <a:defRPr u="sng" kern="1200">
        <a:solidFill>
          <a:schemeClr val="tx1"/>
        </a:solidFill>
        <a:latin typeface="Tahoma" charset="0"/>
        <a:ea typeface="ＭＳ Ｐゴシック" charset="0"/>
        <a:cs typeface="+mn-cs"/>
      </a:defRPr>
    </a:lvl8pPr>
    <a:lvl9pPr marL="3657600" algn="l" defTabSz="457200" rtl="0" eaLnBrk="1" latinLnBrk="0" hangingPunct="1">
      <a:defRPr u="sng" kern="1200">
        <a:solidFill>
          <a:schemeClr val="tx1"/>
        </a:solidFill>
        <a:latin typeface="Tahom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9" d="100"/>
          <a:sy n="139" d="100"/>
        </p:scale>
        <p:origin x="-120" y="-6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8" name="Freeform 6"/>
            <p:cNvSpPr>
              <a:spLocks noEditPoints="1"/>
            </p:cNvSpPr>
            <p:nvPr/>
          </p:nvSpPr>
          <p:spPr bwMode="ltGray">
            <a:xfrm>
              <a:off x="4871" y="3508"/>
              <a:ext cx="66" cy="96"/>
            </a:xfrm>
            <a:custGeom>
              <a:avLst/>
              <a:gdLst/>
              <a:ahLst/>
              <a:cxnLst>
                <a:cxn ang="0">
                  <a:pos x="18" y="96"/>
                </a:cxn>
                <a:cxn ang="0">
                  <a:pos x="42" y="78"/>
                </a:cxn>
                <a:cxn ang="0">
                  <a:pos x="60" y="60"/>
                </a:cxn>
                <a:cxn ang="0">
                  <a:pos x="66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24" y="6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0" y="60"/>
                </a:cxn>
                <a:cxn ang="0">
                  <a:pos x="12" y="84"/>
                </a:cxn>
                <a:cxn ang="0">
                  <a:pos x="18" y="96"/>
                </a:cxn>
                <a:cxn ang="0">
                  <a:pos x="18" y="96"/>
                </a:cxn>
                <a:cxn ang="0">
                  <a:pos x="42" y="18"/>
                </a:cxn>
                <a:cxn ang="0">
                  <a:pos x="54" y="24"/>
                </a:cxn>
                <a:cxn ang="0">
                  <a:pos x="60" y="36"/>
                </a:cxn>
                <a:cxn ang="0">
                  <a:pos x="60" y="48"/>
                </a:cxn>
                <a:cxn ang="0">
                  <a:pos x="54" y="54"/>
                </a:cxn>
                <a:cxn ang="0">
                  <a:pos x="36" y="72"/>
                </a:cxn>
                <a:cxn ang="0">
                  <a:pos x="24" y="78"/>
                </a:cxn>
                <a:cxn ang="0">
                  <a:pos x="24" y="78"/>
                </a:cxn>
                <a:cxn ang="0">
                  <a:pos x="12" y="48"/>
                </a:cxn>
                <a:cxn ang="0">
                  <a:pos x="18" y="24"/>
                </a:cxn>
                <a:cxn ang="0">
                  <a:pos x="30" y="18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ltGray">
            <a:xfrm>
              <a:off x="4007" y="3021"/>
              <a:ext cx="623" cy="156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62" y="36"/>
                </a:cxn>
                <a:cxn ang="0">
                  <a:pos x="251" y="36"/>
                </a:cxn>
                <a:cxn ang="0">
                  <a:pos x="354" y="30"/>
                </a:cxn>
                <a:cxn ang="0">
                  <a:pos x="473" y="18"/>
                </a:cxn>
                <a:cxn ang="0">
                  <a:pos x="611" y="0"/>
                </a:cxn>
                <a:cxn ang="0">
                  <a:pos x="623" y="114"/>
                </a:cxn>
                <a:cxn ang="0">
                  <a:pos x="497" y="138"/>
                </a:cxn>
                <a:cxn ang="0">
                  <a:pos x="414" y="150"/>
                </a:cxn>
                <a:cxn ang="0">
                  <a:pos x="318" y="156"/>
                </a:cxn>
                <a:cxn ang="0">
                  <a:pos x="215" y="156"/>
                </a:cxn>
                <a:cxn ang="0">
                  <a:pos x="108" y="150"/>
                </a:cxn>
                <a:cxn ang="0">
                  <a:pos x="0" y="132"/>
                </a:cxn>
                <a:cxn ang="0">
                  <a:pos x="6" y="18"/>
                </a:cxn>
                <a:cxn ang="0">
                  <a:pos x="6" y="18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ltGray">
            <a:xfrm>
              <a:off x="4762" y="3591"/>
              <a:ext cx="996" cy="126"/>
            </a:xfrm>
            <a:custGeom>
              <a:avLst/>
              <a:gdLst/>
              <a:ahLst/>
              <a:cxnLst>
                <a:cxn ang="0">
                  <a:pos x="754" y="6"/>
                </a:cxn>
                <a:cxn ang="0">
                  <a:pos x="652" y="6"/>
                </a:cxn>
                <a:cxn ang="0">
                  <a:pos x="563" y="6"/>
                </a:cxn>
                <a:cxn ang="0">
                  <a:pos x="479" y="6"/>
                </a:cxn>
                <a:cxn ang="0">
                  <a:pos x="401" y="6"/>
                </a:cxn>
                <a:cxn ang="0">
                  <a:pos x="335" y="0"/>
                </a:cxn>
                <a:cxn ang="0">
                  <a:pos x="276" y="0"/>
                </a:cxn>
                <a:cxn ang="0">
                  <a:pos x="222" y="0"/>
                </a:cxn>
                <a:cxn ang="0">
                  <a:pos x="180" y="6"/>
                </a:cxn>
                <a:cxn ang="0">
                  <a:pos x="138" y="6"/>
                </a:cxn>
                <a:cxn ang="0">
                  <a:pos x="108" y="6"/>
                </a:cxn>
                <a:cxn ang="0">
                  <a:pos x="54" y="6"/>
                </a:cxn>
                <a:cxn ang="0">
                  <a:pos x="24" y="12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12" y="42"/>
                </a:cxn>
                <a:cxn ang="0">
                  <a:pos x="18" y="48"/>
                </a:cxn>
                <a:cxn ang="0">
                  <a:pos x="30" y="54"/>
                </a:cxn>
                <a:cxn ang="0">
                  <a:pos x="60" y="60"/>
                </a:cxn>
                <a:cxn ang="0">
                  <a:pos x="90" y="72"/>
                </a:cxn>
                <a:cxn ang="0">
                  <a:pos x="144" y="84"/>
                </a:cxn>
                <a:cxn ang="0">
                  <a:pos x="210" y="90"/>
                </a:cxn>
                <a:cxn ang="0">
                  <a:pos x="293" y="102"/>
                </a:cxn>
                <a:cxn ang="0">
                  <a:pos x="389" y="108"/>
                </a:cxn>
                <a:cxn ang="0">
                  <a:pos x="503" y="120"/>
                </a:cxn>
                <a:cxn ang="0">
                  <a:pos x="622" y="120"/>
                </a:cxn>
                <a:cxn ang="0">
                  <a:pos x="754" y="126"/>
                </a:cxn>
                <a:cxn ang="0">
                  <a:pos x="873" y="126"/>
                </a:cxn>
                <a:cxn ang="0">
                  <a:pos x="993" y="126"/>
                </a:cxn>
                <a:cxn ang="0">
                  <a:pos x="993" y="12"/>
                </a:cxn>
                <a:cxn ang="0">
                  <a:pos x="879" y="12"/>
                </a:cxn>
                <a:cxn ang="0">
                  <a:pos x="754" y="6"/>
                </a:cxn>
                <a:cxn ang="0">
                  <a:pos x="754" y="6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ltGray">
            <a:xfrm>
              <a:off x="4786" y="3645"/>
              <a:ext cx="972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54"/>
                </a:cxn>
                <a:cxn ang="0">
                  <a:pos x="66" y="96"/>
                </a:cxn>
                <a:cxn ang="0">
                  <a:pos x="120" y="137"/>
                </a:cxn>
                <a:cxn ang="0">
                  <a:pos x="198" y="173"/>
                </a:cxn>
                <a:cxn ang="0">
                  <a:pos x="293" y="203"/>
                </a:cxn>
                <a:cxn ang="0">
                  <a:pos x="353" y="215"/>
                </a:cxn>
                <a:cxn ang="0">
                  <a:pos x="413" y="227"/>
                </a:cxn>
                <a:cxn ang="0">
                  <a:pos x="479" y="233"/>
                </a:cxn>
                <a:cxn ang="0">
                  <a:pos x="556" y="239"/>
                </a:cxn>
                <a:cxn ang="0">
                  <a:pos x="634" y="245"/>
                </a:cxn>
                <a:cxn ang="0">
                  <a:pos x="724" y="245"/>
                </a:cxn>
                <a:cxn ang="0">
                  <a:pos x="855" y="245"/>
                </a:cxn>
                <a:cxn ang="0">
                  <a:pos x="969" y="239"/>
                </a:cxn>
                <a:cxn ang="0">
                  <a:pos x="969" y="60"/>
                </a:cxn>
                <a:cxn ang="0">
                  <a:pos x="700" y="60"/>
                </a:cxn>
                <a:cxn ang="0">
                  <a:pos x="503" y="54"/>
                </a:cxn>
                <a:cxn ang="0">
                  <a:pos x="317" y="42"/>
                </a:cxn>
                <a:cxn ang="0">
                  <a:pos x="150" y="24"/>
                </a:cxn>
                <a:cxn ang="0">
                  <a:pos x="72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ltGray">
            <a:xfrm>
              <a:off x="4804" y="3591"/>
              <a:ext cx="954" cy="90"/>
            </a:xfrm>
            <a:custGeom>
              <a:avLst/>
              <a:gdLst/>
              <a:ahLst/>
              <a:cxnLst>
                <a:cxn ang="0">
                  <a:pos x="700" y="0"/>
                </a:cxn>
                <a:cxn ang="0">
                  <a:pos x="598" y="0"/>
                </a:cxn>
                <a:cxn ang="0">
                  <a:pos x="515" y="0"/>
                </a:cxn>
                <a:cxn ang="0">
                  <a:pos x="431" y="0"/>
                </a:cxn>
                <a:cxn ang="0">
                  <a:pos x="365" y="0"/>
                </a:cxn>
                <a:cxn ang="0">
                  <a:pos x="299" y="0"/>
                </a:cxn>
                <a:cxn ang="0">
                  <a:pos x="245" y="0"/>
                </a:cxn>
                <a:cxn ang="0">
                  <a:pos x="198" y="0"/>
                </a:cxn>
                <a:cxn ang="0">
                  <a:pos x="162" y="0"/>
                </a:cxn>
                <a:cxn ang="0">
                  <a:pos x="126" y="6"/>
                </a:cxn>
                <a:cxn ang="0">
                  <a:pos x="96" y="6"/>
                </a:cxn>
                <a:cxn ang="0">
                  <a:pos x="54" y="12"/>
                </a:cxn>
                <a:cxn ang="0">
                  <a:pos x="30" y="12"/>
                </a:cxn>
                <a:cxn ang="0">
                  <a:pos x="12" y="18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6" y="30"/>
                </a:cxn>
                <a:cxn ang="0">
                  <a:pos x="24" y="36"/>
                </a:cxn>
                <a:cxn ang="0">
                  <a:pos x="54" y="42"/>
                </a:cxn>
                <a:cxn ang="0">
                  <a:pos x="102" y="54"/>
                </a:cxn>
                <a:cxn ang="0">
                  <a:pos x="168" y="60"/>
                </a:cxn>
                <a:cxn ang="0">
                  <a:pos x="251" y="66"/>
                </a:cxn>
                <a:cxn ang="0">
                  <a:pos x="341" y="78"/>
                </a:cxn>
                <a:cxn ang="0">
                  <a:pos x="449" y="84"/>
                </a:cxn>
                <a:cxn ang="0">
                  <a:pos x="568" y="84"/>
                </a:cxn>
                <a:cxn ang="0">
                  <a:pos x="694" y="90"/>
                </a:cxn>
                <a:cxn ang="0">
                  <a:pos x="825" y="90"/>
                </a:cxn>
                <a:cxn ang="0">
                  <a:pos x="951" y="90"/>
                </a:cxn>
                <a:cxn ang="0">
                  <a:pos x="951" y="6"/>
                </a:cxn>
                <a:cxn ang="0">
                  <a:pos x="831" y="6"/>
                </a:cxn>
                <a:cxn ang="0">
                  <a:pos x="772" y="6"/>
                </a:cxn>
                <a:cxn ang="0">
                  <a:pos x="700" y="0"/>
                </a:cxn>
                <a:cxn ang="0">
                  <a:pos x="700" y="0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ltGray">
            <a:xfrm>
              <a:off x="3059" y="1541"/>
              <a:ext cx="102" cy="155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12"/>
                </a:cxn>
                <a:cxn ang="0">
                  <a:pos x="30" y="72"/>
                </a:cxn>
                <a:cxn ang="0">
                  <a:pos x="30" y="155"/>
                </a:cxn>
                <a:cxn ang="0">
                  <a:pos x="72" y="155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19" name="Freeform 17"/>
            <p:cNvSpPr>
              <a:spLocks noEditPoints="1"/>
            </p:cNvSpPr>
            <p:nvPr/>
          </p:nvSpPr>
          <p:spPr bwMode="ltGray">
            <a:xfrm>
              <a:off x="3059" y="1690"/>
              <a:ext cx="90" cy="96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72" y="72"/>
                </a:cxn>
                <a:cxn ang="0">
                  <a:pos x="84" y="48"/>
                </a:cxn>
                <a:cxn ang="0">
                  <a:pos x="90" y="36"/>
                </a:cxn>
                <a:cxn ang="0">
                  <a:pos x="84" y="24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0"/>
                </a:cxn>
                <a:cxn ang="0">
                  <a:pos x="12" y="12"/>
                </a:cxn>
                <a:cxn ang="0">
                  <a:pos x="6" y="24"/>
                </a:cxn>
                <a:cxn ang="0">
                  <a:pos x="0" y="36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8" y="96"/>
                </a:cxn>
                <a:cxn ang="0">
                  <a:pos x="48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54" y="66"/>
                </a:cxn>
                <a:cxn ang="0">
                  <a:pos x="48" y="78"/>
                </a:cxn>
                <a:cxn ang="0">
                  <a:pos x="30" y="66"/>
                </a:cxn>
                <a:cxn ang="0">
                  <a:pos x="24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20" name="Freeform 18"/>
            <p:cNvSpPr>
              <a:spLocks noEditPoints="1"/>
            </p:cNvSpPr>
            <p:nvPr/>
          </p:nvSpPr>
          <p:spPr bwMode="ltGray">
            <a:xfrm>
              <a:off x="3059" y="1768"/>
              <a:ext cx="90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54" y="108"/>
                </a:cxn>
                <a:cxn ang="0">
                  <a:pos x="78" y="96"/>
                </a:cxn>
                <a:cxn ang="0">
                  <a:pos x="90" y="72"/>
                </a:cxn>
                <a:cxn ang="0">
                  <a:pos x="84" y="42"/>
                </a:cxn>
                <a:cxn ang="0">
                  <a:pos x="66" y="24"/>
                </a:cxn>
                <a:cxn ang="0">
                  <a:pos x="54" y="12"/>
                </a:cxn>
                <a:cxn ang="0">
                  <a:pos x="48" y="6"/>
                </a:cxn>
                <a:cxn ang="0">
                  <a:pos x="48" y="6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30" y="36"/>
                </a:cxn>
                <a:cxn ang="0">
                  <a:pos x="42" y="24"/>
                </a:cxn>
                <a:cxn ang="0">
                  <a:pos x="48" y="18"/>
                </a:cxn>
                <a:cxn ang="0">
                  <a:pos x="66" y="30"/>
                </a:cxn>
                <a:cxn ang="0">
                  <a:pos x="72" y="48"/>
                </a:cxn>
                <a:cxn ang="0">
                  <a:pos x="78" y="72"/>
                </a:cxn>
                <a:cxn ang="0">
                  <a:pos x="78" y="84"/>
                </a:cxn>
                <a:cxn ang="0">
                  <a:pos x="66" y="96"/>
                </a:cxn>
                <a:cxn ang="0">
                  <a:pos x="42" y="102"/>
                </a:cxn>
                <a:cxn ang="0">
                  <a:pos x="30" y="96"/>
                </a:cxn>
                <a:cxn ang="0">
                  <a:pos x="18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ltGray">
            <a:xfrm>
              <a:off x="5470" y="1205"/>
              <a:ext cx="102" cy="156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6"/>
                </a:cxn>
                <a:cxn ang="0">
                  <a:pos x="30" y="72"/>
                </a:cxn>
                <a:cxn ang="0">
                  <a:pos x="30" y="156"/>
                </a:cxn>
                <a:cxn ang="0">
                  <a:pos x="72" y="156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22" name="Freeform 20"/>
            <p:cNvSpPr>
              <a:spLocks noEditPoints="1"/>
            </p:cNvSpPr>
            <p:nvPr/>
          </p:nvSpPr>
          <p:spPr bwMode="ltGray">
            <a:xfrm>
              <a:off x="5476" y="1349"/>
              <a:ext cx="84" cy="96"/>
            </a:xfrm>
            <a:custGeom>
              <a:avLst/>
              <a:gdLst/>
              <a:ahLst/>
              <a:cxnLst>
                <a:cxn ang="0">
                  <a:pos x="42" y="96"/>
                </a:cxn>
                <a:cxn ang="0">
                  <a:pos x="66" y="78"/>
                </a:cxn>
                <a:cxn ang="0">
                  <a:pos x="84" y="54"/>
                </a:cxn>
                <a:cxn ang="0">
                  <a:pos x="84" y="30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6"/>
                </a:cxn>
                <a:cxn ang="0">
                  <a:pos x="12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2" y="96"/>
                </a:cxn>
                <a:cxn ang="0">
                  <a:pos x="42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4"/>
                </a:cxn>
                <a:cxn ang="0">
                  <a:pos x="54" y="72"/>
                </a:cxn>
                <a:cxn ang="0">
                  <a:pos x="42" y="84"/>
                </a:cxn>
                <a:cxn ang="0">
                  <a:pos x="42" y="84"/>
                </a:cxn>
                <a:cxn ang="0">
                  <a:pos x="30" y="72"/>
                </a:cxn>
                <a:cxn ang="0">
                  <a:pos x="18" y="54"/>
                </a:cxn>
                <a:cxn ang="0">
                  <a:pos x="18" y="30"/>
                </a:cxn>
                <a:cxn ang="0">
                  <a:pos x="30" y="18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23" name="Freeform 21"/>
            <p:cNvSpPr>
              <a:spLocks noEditPoints="1"/>
            </p:cNvSpPr>
            <p:nvPr/>
          </p:nvSpPr>
          <p:spPr bwMode="ltGray">
            <a:xfrm>
              <a:off x="5470" y="1433"/>
              <a:ext cx="90" cy="108"/>
            </a:xfrm>
            <a:custGeom>
              <a:avLst/>
              <a:gdLst/>
              <a:ahLst/>
              <a:cxnLst>
                <a:cxn ang="0">
                  <a:pos x="6" y="90"/>
                </a:cxn>
                <a:cxn ang="0">
                  <a:pos x="18" y="102"/>
                </a:cxn>
                <a:cxn ang="0">
                  <a:pos x="30" y="108"/>
                </a:cxn>
                <a:cxn ang="0">
                  <a:pos x="60" y="108"/>
                </a:cxn>
                <a:cxn ang="0">
                  <a:pos x="84" y="96"/>
                </a:cxn>
                <a:cxn ang="0">
                  <a:pos x="90" y="84"/>
                </a:cxn>
                <a:cxn ang="0">
                  <a:pos x="90" y="66"/>
                </a:cxn>
                <a:cxn ang="0">
                  <a:pos x="84" y="36"/>
                </a:cxn>
                <a:cxn ang="0">
                  <a:pos x="72" y="18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12" y="48"/>
                </a:cxn>
                <a:cxn ang="0">
                  <a:pos x="0" y="66"/>
                </a:cxn>
                <a:cxn ang="0">
                  <a:pos x="6" y="90"/>
                </a:cxn>
                <a:cxn ang="0">
                  <a:pos x="6" y="90"/>
                </a:cxn>
                <a:cxn ang="0">
                  <a:pos x="18" y="66"/>
                </a:cxn>
                <a:cxn ang="0">
                  <a:pos x="24" y="48"/>
                </a:cxn>
                <a:cxn ang="0">
                  <a:pos x="36" y="30"/>
                </a:cxn>
                <a:cxn ang="0">
                  <a:pos x="42" y="18"/>
                </a:cxn>
                <a:cxn ang="0">
                  <a:pos x="48" y="12"/>
                </a:cxn>
                <a:cxn ang="0">
                  <a:pos x="78" y="42"/>
                </a:cxn>
                <a:cxn ang="0">
                  <a:pos x="84" y="66"/>
                </a:cxn>
                <a:cxn ang="0">
                  <a:pos x="66" y="90"/>
                </a:cxn>
                <a:cxn ang="0">
                  <a:pos x="54" y="96"/>
                </a:cxn>
                <a:cxn ang="0">
                  <a:pos x="42" y="96"/>
                </a:cxn>
                <a:cxn ang="0">
                  <a:pos x="30" y="96"/>
                </a:cxn>
                <a:cxn ang="0">
                  <a:pos x="24" y="84"/>
                </a:cxn>
                <a:cxn ang="0">
                  <a:pos x="18" y="78"/>
                </a:cxn>
                <a:cxn ang="0">
                  <a:pos x="18" y="66"/>
                </a:cxn>
                <a:cxn ang="0">
                  <a:pos x="18" y="66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24" name="Freeform 22"/>
            <p:cNvSpPr>
              <a:spLocks noEditPoints="1"/>
            </p:cNvSpPr>
            <p:nvPr/>
          </p:nvSpPr>
          <p:spPr bwMode="ltGray">
            <a:xfrm>
              <a:off x="5428" y="3525"/>
              <a:ext cx="66" cy="96"/>
            </a:xfrm>
            <a:custGeom>
              <a:avLst/>
              <a:gdLst/>
              <a:ahLst/>
              <a:cxnLst>
                <a:cxn ang="0">
                  <a:pos x="30" y="96"/>
                </a:cxn>
                <a:cxn ang="0">
                  <a:pos x="54" y="72"/>
                </a:cxn>
                <a:cxn ang="0">
                  <a:pos x="66" y="48"/>
                </a:cxn>
                <a:cxn ang="0">
                  <a:pos x="66" y="24"/>
                </a:cxn>
                <a:cxn ang="0">
                  <a:pos x="54" y="6"/>
                </a:cxn>
                <a:cxn ang="0">
                  <a:pos x="30" y="0"/>
                </a:cxn>
                <a:cxn ang="0">
                  <a:pos x="18" y="0"/>
                </a:cxn>
                <a:cxn ang="0">
                  <a:pos x="6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18" y="84"/>
                </a:cxn>
                <a:cxn ang="0">
                  <a:pos x="30" y="96"/>
                </a:cxn>
                <a:cxn ang="0">
                  <a:pos x="30" y="96"/>
                </a:cxn>
                <a:cxn ang="0">
                  <a:pos x="30" y="12"/>
                </a:cxn>
                <a:cxn ang="0">
                  <a:pos x="48" y="18"/>
                </a:cxn>
                <a:cxn ang="0">
                  <a:pos x="54" y="24"/>
                </a:cxn>
                <a:cxn ang="0">
                  <a:pos x="54" y="36"/>
                </a:cxn>
                <a:cxn ang="0">
                  <a:pos x="48" y="48"/>
                </a:cxn>
                <a:cxn ang="0">
                  <a:pos x="36" y="66"/>
                </a:cxn>
                <a:cxn ang="0">
                  <a:pos x="30" y="78"/>
                </a:cxn>
                <a:cxn ang="0">
                  <a:pos x="18" y="66"/>
                </a:cxn>
                <a:cxn ang="0">
                  <a:pos x="12" y="48"/>
                </a:cxn>
                <a:cxn ang="0">
                  <a:pos x="6" y="30"/>
                </a:cxn>
                <a:cxn ang="0">
                  <a:pos x="18" y="12"/>
                </a:cxn>
                <a:cxn ang="0">
                  <a:pos x="30" y="12"/>
                </a:cxn>
                <a:cxn ang="0">
                  <a:pos x="30" y="12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ltGray">
            <a:xfrm>
              <a:off x="3017" y="1127"/>
              <a:ext cx="2603" cy="444"/>
            </a:xfrm>
            <a:custGeom>
              <a:avLst/>
              <a:gdLst/>
              <a:ahLst/>
              <a:cxnLst>
                <a:cxn ang="0">
                  <a:pos x="2577" y="0"/>
                </a:cxn>
                <a:cxn ang="0">
                  <a:pos x="2594" y="72"/>
                </a:cxn>
                <a:cxn ang="0">
                  <a:pos x="6" y="444"/>
                </a:cxn>
                <a:cxn ang="0">
                  <a:pos x="0" y="396"/>
                </a:cxn>
                <a:cxn ang="0">
                  <a:pos x="1225" y="96"/>
                </a:cxn>
                <a:cxn ang="0">
                  <a:pos x="1351" y="78"/>
                </a:cxn>
                <a:cxn ang="0">
                  <a:pos x="2577" y="0"/>
                </a:cxn>
                <a:cxn ang="0">
                  <a:pos x="2577" y="0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26" name="Freeform 24"/>
            <p:cNvSpPr>
              <a:spLocks noEditPoints="1"/>
            </p:cNvSpPr>
            <p:nvPr/>
          </p:nvSpPr>
          <p:spPr bwMode="ltGray">
            <a:xfrm>
              <a:off x="2934" y="3773"/>
              <a:ext cx="84" cy="95"/>
            </a:xfrm>
            <a:custGeom>
              <a:avLst/>
              <a:gdLst/>
              <a:ahLst/>
              <a:cxnLst>
                <a:cxn ang="0">
                  <a:pos x="36" y="95"/>
                </a:cxn>
                <a:cxn ang="0">
                  <a:pos x="60" y="77"/>
                </a:cxn>
                <a:cxn ang="0">
                  <a:pos x="78" y="53"/>
                </a:cxn>
                <a:cxn ang="0">
                  <a:pos x="84" y="42"/>
                </a:cxn>
                <a:cxn ang="0">
                  <a:pos x="84" y="30"/>
                </a:cxn>
                <a:cxn ang="0">
                  <a:pos x="72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12" y="12"/>
                </a:cxn>
                <a:cxn ang="0">
                  <a:pos x="0" y="24"/>
                </a:cxn>
                <a:cxn ang="0">
                  <a:pos x="0" y="36"/>
                </a:cxn>
                <a:cxn ang="0">
                  <a:pos x="6" y="59"/>
                </a:cxn>
                <a:cxn ang="0">
                  <a:pos x="24" y="83"/>
                </a:cxn>
                <a:cxn ang="0">
                  <a:pos x="36" y="95"/>
                </a:cxn>
                <a:cxn ang="0">
                  <a:pos x="36" y="95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3"/>
                </a:cxn>
                <a:cxn ang="0">
                  <a:pos x="48" y="71"/>
                </a:cxn>
                <a:cxn ang="0">
                  <a:pos x="42" y="77"/>
                </a:cxn>
                <a:cxn ang="0">
                  <a:pos x="36" y="77"/>
                </a:cxn>
                <a:cxn ang="0">
                  <a:pos x="24" y="65"/>
                </a:cxn>
                <a:cxn ang="0">
                  <a:pos x="18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27" name="Freeform 25"/>
            <p:cNvSpPr>
              <a:spLocks noEditPoints="1"/>
            </p:cNvSpPr>
            <p:nvPr/>
          </p:nvSpPr>
          <p:spPr bwMode="ltGray">
            <a:xfrm>
              <a:off x="3779" y="3872"/>
              <a:ext cx="90" cy="108"/>
            </a:xfrm>
            <a:custGeom>
              <a:avLst/>
              <a:gdLst/>
              <a:ahLst/>
              <a:cxnLst>
                <a:cxn ang="0">
                  <a:pos x="12" y="96"/>
                </a:cxn>
                <a:cxn ang="0">
                  <a:pos x="24" y="108"/>
                </a:cxn>
                <a:cxn ang="0">
                  <a:pos x="42" y="108"/>
                </a:cxn>
                <a:cxn ang="0">
                  <a:pos x="66" y="102"/>
                </a:cxn>
                <a:cxn ang="0">
                  <a:pos x="84" y="78"/>
                </a:cxn>
                <a:cxn ang="0">
                  <a:pos x="90" y="66"/>
                </a:cxn>
                <a:cxn ang="0">
                  <a:pos x="84" y="48"/>
                </a:cxn>
                <a:cxn ang="0">
                  <a:pos x="66" y="24"/>
                </a:cxn>
                <a:cxn ang="0">
                  <a:pos x="48" y="1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2" y="30"/>
                </a:cxn>
                <a:cxn ang="0">
                  <a:pos x="0" y="54"/>
                </a:cxn>
                <a:cxn ang="0">
                  <a:pos x="0" y="78"/>
                </a:cxn>
                <a:cxn ang="0">
                  <a:pos x="12" y="96"/>
                </a:cxn>
                <a:cxn ang="0">
                  <a:pos x="12" y="96"/>
                </a:cxn>
                <a:cxn ang="0">
                  <a:pos x="12" y="72"/>
                </a:cxn>
                <a:cxn ang="0">
                  <a:pos x="18" y="54"/>
                </a:cxn>
                <a:cxn ang="0">
                  <a:pos x="24" y="36"/>
                </a:cxn>
                <a:cxn ang="0">
                  <a:pos x="30" y="18"/>
                </a:cxn>
                <a:cxn ang="0">
                  <a:pos x="30" y="12"/>
                </a:cxn>
                <a:cxn ang="0">
                  <a:pos x="48" y="24"/>
                </a:cxn>
                <a:cxn ang="0">
                  <a:pos x="66" y="36"/>
                </a:cxn>
                <a:cxn ang="0">
                  <a:pos x="78" y="54"/>
                </a:cxn>
                <a:cxn ang="0">
                  <a:pos x="78" y="72"/>
                </a:cxn>
                <a:cxn ang="0">
                  <a:pos x="72" y="84"/>
                </a:cxn>
                <a:cxn ang="0">
                  <a:pos x="48" y="96"/>
                </a:cxn>
                <a:cxn ang="0">
                  <a:pos x="36" y="96"/>
                </a:cxn>
                <a:cxn ang="0">
                  <a:pos x="24" y="90"/>
                </a:cxn>
                <a:cxn ang="0">
                  <a:pos x="18" y="84"/>
                </a:cxn>
                <a:cxn ang="0">
                  <a:pos x="12" y="72"/>
                </a:cxn>
                <a:cxn ang="0">
                  <a:pos x="12" y="72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28" name="Freeform 26"/>
            <p:cNvSpPr>
              <a:spLocks noEditPoints="1"/>
            </p:cNvSpPr>
            <p:nvPr/>
          </p:nvSpPr>
          <p:spPr bwMode="ltGray">
            <a:xfrm>
              <a:off x="2400" y="3872"/>
              <a:ext cx="72" cy="90"/>
            </a:xfrm>
            <a:custGeom>
              <a:avLst/>
              <a:gdLst/>
              <a:ahLst/>
              <a:cxnLst>
                <a:cxn ang="0">
                  <a:pos x="71" y="90"/>
                </a:cxn>
                <a:cxn ang="0">
                  <a:pos x="71" y="60"/>
                </a:cxn>
                <a:cxn ang="0">
                  <a:pos x="71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30" y="78"/>
                </a:cxn>
                <a:cxn ang="0">
                  <a:pos x="54" y="90"/>
                </a:cxn>
                <a:cxn ang="0">
                  <a:pos x="71" y="90"/>
                </a:cxn>
                <a:cxn ang="0">
                  <a:pos x="71" y="90"/>
                </a:cxn>
                <a:cxn ang="0">
                  <a:pos x="24" y="18"/>
                </a:cxn>
                <a:cxn ang="0">
                  <a:pos x="42" y="18"/>
                </a:cxn>
                <a:cxn ang="0">
                  <a:pos x="54" y="18"/>
                </a:cxn>
                <a:cxn ang="0">
                  <a:pos x="60" y="42"/>
                </a:cxn>
                <a:cxn ang="0">
                  <a:pos x="60" y="66"/>
                </a:cxn>
                <a:cxn ang="0">
                  <a:pos x="60" y="72"/>
                </a:cxn>
                <a:cxn ang="0">
                  <a:pos x="60" y="78"/>
                </a:cxn>
                <a:cxn ang="0">
                  <a:pos x="42" y="72"/>
                </a:cxn>
                <a:cxn ang="0">
                  <a:pos x="24" y="66"/>
                </a:cxn>
                <a:cxn ang="0">
                  <a:pos x="12" y="48"/>
                </a:cxn>
                <a:cxn ang="0">
                  <a:pos x="12" y="30"/>
                </a:cxn>
                <a:cxn ang="0">
                  <a:pos x="24" y="18"/>
                </a:cxn>
                <a:cxn ang="0">
                  <a:pos x="24" y="18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29" name="Oval 27"/>
            <p:cNvSpPr>
              <a:spLocks noChangeArrowheads="1"/>
            </p:cNvSpPr>
            <p:nvPr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30" name="Oval 28"/>
            <p:cNvSpPr>
              <a:spLocks noChangeArrowheads="1"/>
            </p:cNvSpPr>
            <p:nvPr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31" name="Oval 29"/>
            <p:cNvSpPr>
              <a:spLocks noChangeArrowheads="1"/>
            </p:cNvSpPr>
            <p:nvPr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32" name="Freeform 30"/>
            <p:cNvSpPr>
              <a:spLocks noEditPoints="1"/>
            </p:cNvSpPr>
            <p:nvPr/>
          </p:nvSpPr>
          <p:spPr bwMode="ltGray">
            <a:xfrm>
              <a:off x="3743" y="3788"/>
              <a:ext cx="90" cy="96"/>
            </a:xfrm>
            <a:custGeom>
              <a:avLst/>
              <a:gdLst/>
              <a:ahLst/>
              <a:cxnLst>
                <a:cxn ang="0">
                  <a:pos x="66" y="96"/>
                </a:cxn>
                <a:cxn ang="0">
                  <a:pos x="78" y="66"/>
                </a:cxn>
                <a:cxn ang="0">
                  <a:pos x="90" y="42"/>
                </a:cxn>
                <a:cxn ang="0">
                  <a:pos x="78" y="18"/>
                </a:cxn>
                <a:cxn ang="0">
                  <a:pos x="60" y="0"/>
                </a:cxn>
                <a:cxn ang="0">
                  <a:pos x="30" y="6"/>
                </a:cxn>
                <a:cxn ang="0">
                  <a:pos x="18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6" y="60"/>
                </a:cxn>
                <a:cxn ang="0">
                  <a:pos x="24" y="78"/>
                </a:cxn>
                <a:cxn ang="0">
                  <a:pos x="48" y="90"/>
                </a:cxn>
                <a:cxn ang="0">
                  <a:pos x="66" y="96"/>
                </a:cxn>
                <a:cxn ang="0">
                  <a:pos x="66" y="96"/>
                </a:cxn>
                <a:cxn ang="0">
                  <a:pos x="42" y="18"/>
                </a:cxn>
                <a:cxn ang="0">
                  <a:pos x="60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66" y="72"/>
                </a:cxn>
                <a:cxn ang="0">
                  <a:pos x="60" y="78"/>
                </a:cxn>
                <a:cxn ang="0">
                  <a:pos x="60" y="84"/>
                </a:cxn>
                <a:cxn ang="0">
                  <a:pos x="42" y="72"/>
                </a:cxn>
                <a:cxn ang="0">
                  <a:pos x="30" y="66"/>
                </a:cxn>
                <a:cxn ang="0">
                  <a:pos x="18" y="42"/>
                </a:cxn>
                <a:cxn ang="0">
                  <a:pos x="24" y="30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33" name="Freeform 31"/>
            <p:cNvSpPr>
              <a:spLocks noEditPoints="1"/>
            </p:cNvSpPr>
            <p:nvPr/>
          </p:nvSpPr>
          <p:spPr bwMode="ltGray">
            <a:xfrm>
              <a:off x="5422" y="3603"/>
              <a:ext cx="72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48" y="108"/>
                </a:cxn>
                <a:cxn ang="0">
                  <a:pos x="66" y="96"/>
                </a:cxn>
                <a:cxn ang="0">
                  <a:pos x="72" y="66"/>
                </a:cxn>
                <a:cxn ang="0">
                  <a:pos x="66" y="42"/>
                </a:cxn>
                <a:cxn ang="0">
                  <a:pos x="60" y="18"/>
                </a:cxn>
                <a:cxn ang="0">
                  <a:pos x="48" y="6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6" y="0"/>
                </a:cxn>
                <a:cxn ang="0">
                  <a:pos x="18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24" y="36"/>
                </a:cxn>
                <a:cxn ang="0">
                  <a:pos x="30" y="24"/>
                </a:cxn>
                <a:cxn ang="0">
                  <a:pos x="36" y="18"/>
                </a:cxn>
                <a:cxn ang="0">
                  <a:pos x="54" y="30"/>
                </a:cxn>
                <a:cxn ang="0">
                  <a:pos x="60" y="48"/>
                </a:cxn>
                <a:cxn ang="0">
                  <a:pos x="66" y="72"/>
                </a:cxn>
                <a:cxn ang="0">
                  <a:pos x="66" y="84"/>
                </a:cxn>
                <a:cxn ang="0">
                  <a:pos x="54" y="96"/>
                </a:cxn>
                <a:cxn ang="0">
                  <a:pos x="30" y="102"/>
                </a:cxn>
                <a:cxn ang="0">
                  <a:pos x="24" y="96"/>
                </a:cxn>
                <a:cxn ang="0">
                  <a:pos x="12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34" name="Rectangle 32"/>
            <p:cNvSpPr>
              <a:spLocks noChangeArrowheads="1"/>
            </p:cNvSpPr>
            <p:nvPr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35" name="Rectangle 33"/>
            <p:cNvSpPr>
              <a:spLocks noChangeArrowheads="1"/>
            </p:cNvSpPr>
            <p:nvPr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36" name="AutoShape 34"/>
            <p:cNvSpPr>
              <a:spLocks noChangeArrowheads="1"/>
            </p:cNvSpPr>
            <p:nvPr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ltGray">
            <a:xfrm>
              <a:off x="4306" y="1529"/>
              <a:ext cx="252" cy="1576"/>
            </a:xfrm>
            <a:custGeom>
              <a:avLst/>
              <a:gdLst/>
              <a:ahLst/>
              <a:cxnLst>
                <a:cxn ang="0">
                  <a:pos x="252" y="1576"/>
                </a:cxn>
                <a:cxn ang="0">
                  <a:pos x="12" y="84"/>
                </a:cxn>
                <a:cxn ang="0">
                  <a:pos x="12" y="60"/>
                </a:cxn>
                <a:cxn ang="0">
                  <a:pos x="0" y="12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78" y="48"/>
                </a:cxn>
                <a:cxn ang="0">
                  <a:pos x="88" y="66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ltGray">
            <a:xfrm>
              <a:off x="4169" y="1421"/>
              <a:ext cx="317" cy="138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227" y="6"/>
                </a:cxn>
                <a:cxn ang="0">
                  <a:pos x="275" y="36"/>
                </a:cxn>
                <a:cxn ang="0">
                  <a:pos x="304" y="78"/>
                </a:cxn>
                <a:cxn ang="0">
                  <a:pos x="316" y="138"/>
                </a:cxn>
                <a:cxn ang="0">
                  <a:pos x="0" y="138"/>
                </a:cxn>
                <a:cxn ang="0">
                  <a:pos x="11" y="78"/>
                </a:cxn>
                <a:cxn ang="0">
                  <a:pos x="47" y="36"/>
                </a:cxn>
                <a:cxn ang="0">
                  <a:pos x="95" y="6"/>
                </a:cxn>
                <a:cxn ang="0">
                  <a:pos x="161" y="0"/>
                </a:cxn>
                <a:cxn ang="0">
                  <a:pos x="161" y="0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</p:grpSp>
      <p:sp>
        <p:nvSpPr>
          <p:cNvPr id="35879" name="Rectangle 39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5880" name="Rectangle 40"/>
          <p:cNvSpPr>
            <a:spLocks noGrp="1" noChangeArrowheads="1"/>
          </p:cNvSpPr>
          <p:nvPr>
            <p:ph type="ctrTitle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9" name="Rectangle 3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" name="Rectangle 3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" name="Rectangle 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55BA52-3C86-324C-A92B-0F2CAAF304D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524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0B61EC-A9A6-F44F-8ACB-C031263F6A1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15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CD884F-CC0F-F24C-A58E-CAD1F7D9308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933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BB339B-F88A-7E4D-B224-6D8279CD49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881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E07874-D989-D342-9008-15863674E8F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934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98625C-896C-CA4E-BB95-2707B97564C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012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190921-9B46-304A-B6BF-BBEE4FDDB6B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959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F36A05-6EA5-E741-9330-74E74C1270A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544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AB5388-4884-9B47-B107-A04EAAB0D47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981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814CB7-C736-954E-8EEA-C95E7D0431B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639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E424AA-0CAF-7C44-960A-9A157B965A5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922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34819" name="Rectangle 3"/>
            <p:cNvSpPr>
              <a:spLocks noChangeArrowheads="1"/>
            </p:cNvSpPr>
            <p:nvPr userDrawn="1"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34820" name="Oval 4"/>
            <p:cNvSpPr>
              <a:spLocks noChangeArrowheads="1"/>
            </p:cNvSpPr>
            <p:nvPr userDrawn="1"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34821" name="Rectangle 5"/>
            <p:cNvSpPr>
              <a:spLocks noChangeArrowheads="1"/>
            </p:cNvSpPr>
            <p:nvPr userDrawn="1"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34822" name="Freeform 6"/>
            <p:cNvSpPr>
              <a:spLocks noEditPoints="1"/>
            </p:cNvSpPr>
            <p:nvPr userDrawn="1"/>
          </p:nvSpPr>
          <p:spPr bwMode="ltGray">
            <a:xfrm>
              <a:off x="4871" y="3508"/>
              <a:ext cx="66" cy="96"/>
            </a:xfrm>
            <a:custGeom>
              <a:avLst/>
              <a:gdLst/>
              <a:ahLst/>
              <a:cxnLst>
                <a:cxn ang="0">
                  <a:pos x="18" y="96"/>
                </a:cxn>
                <a:cxn ang="0">
                  <a:pos x="42" y="78"/>
                </a:cxn>
                <a:cxn ang="0">
                  <a:pos x="60" y="60"/>
                </a:cxn>
                <a:cxn ang="0">
                  <a:pos x="66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24" y="6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0" y="60"/>
                </a:cxn>
                <a:cxn ang="0">
                  <a:pos x="12" y="84"/>
                </a:cxn>
                <a:cxn ang="0">
                  <a:pos x="18" y="96"/>
                </a:cxn>
                <a:cxn ang="0">
                  <a:pos x="18" y="96"/>
                </a:cxn>
                <a:cxn ang="0">
                  <a:pos x="42" y="18"/>
                </a:cxn>
                <a:cxn ang="0">
                  <a:pos x="54" y="24"/>
                </a:cxn>
                <a:cxn ang="0">
                  <a:pos x="60" y="36"/>
                </a:cxn>
                <a:cxn ang="0">
                  <a:pos x="60" y="48"/>
                </a:cxn>
                <a:cxn ang="0">
                  <a:pos x="54" y="54"/>
                </a:cxn>
                <a:cxn ang="0">
                  <a:pos x="36" y="72"/>
                </a:cxn>
                <a:cxn ang="0">
                  <a:pos x="24" y="78"/>
                </a:cxn>
                <a:cxn ang="0">
                  <a:pos x="24" y="78"/>
                </a:cxn>
                <a:cxn ang="0">
                  <a:pos x="12" y="48"/>
                </a:cxn>
                <a:cxn ang="0">
                  <a:pos x="18" y="24"/>
                </a:cxn>
                <a:cxn ang="0">
                  <a:pos x="30" y="18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34823" name="Rectangle 7"/>
            <p:cNvSpPr>
              <a:spLocks noChangeArrowheads="1"/>
            </p:cNvSpPr>
            <p:nvPr userDrawn="1"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34824" name="Rectangle 8"/>
            <p:cNvSpPr>
              <a:spLocks noChangeArrowheads="1"/>
            </p:cNvSpPr>
            <p:nvPr userDrawn="1"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34825" name="Rectangle 9"/>
            <p:cNvSpPr>
              <a:spLocks noChangeArrowheads="1"/>
            </p:cNvSpPr>
            <p:nvPr userDrawn="1"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34826" name="Rectangle 10"/>
            <p:cNvSpPr>
              <a:spLocks noChangeArrowheads="1"/>
            </p:cNvSpPr>
            <p:nvPr userDrawn="1"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34827" name="Rectangle 11"/>
            <p:cNvSpPr>
              <a:spLocks noChangeArrowheads="1"/>
            </p:cNvSpPr>
            <p:nvPr userDrawn="1"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34828" name="Freeform 12"/>
            <p:cNvSpPr>
              <a:spLocks/>
            </p:cNvSpPr>
            <p:nvPr userDrawn="1"/>
          </p:nvSpPr>
          <p:spPr bwMode="ltGray">
            <a:xfrm>
              <a:off x="4007" y="3021"/>
              <a:ext cx="623" cy="156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62" y="36"/>
                </a:cxn>
                <a:cxn ang="0">
                  <a:pos x="251" y="36"/>
                </a:cxn>
                <a:cxn ang="0">
                  <a:pos x="354" y="30"/>
                </a:cxn>
                <a:cxn ang="0">
                  <a:pos x="473" y="18"/>
                </a:cxn>
                <a:cxn ang="0">
                  <a:pos x="611" y="0"/>
                </a:cxn>
                <a:cxn ang="0">
                  <a:pos x="623" y="114"/>
                </a:cxn>
                <a:cxn ang="0">
                  <a:pos x="497" y="138"/>
                </a:cxn>
                <a:cxn ang="0">
                  <a:pos x="414" y="150"/>
                </a:cxn>
                <a:cxn ang="0">
                  <a:pos x="318" y="156"/>
                </a:cxn>
                <a:cxn ang="0">
                  <a:pos x="215" y="156"/>
                </a:cxn>
                <a:cxn ang="0">
                  <a:pos x="108" y="150"/>
                </a:cxn>
                <a:cxn ang="0">
                  <a:pos x="0" y="132"/>
                </a:cxn>
                <a:cxn ang="0">
                  <a:pos x="6" y="18"/>
                </a:cxn>
                <a:cxn ang="0">
                  <a:pos x="6" y="18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34829" name="Freeform 13"/>
            <p:cNvSpPr>
              <a:spLocks/>
            </p:cNvSpPr>
            <p:nvPr userDrawn="1"/>
          </p:nvSpPr>
          <p:spPr bwMode="ltGray">
            <a:xfrm>
              <a:off x="4762" y="3591"/>
              <a:ext cx="996" cy="126"/>
            </a:xfrm>
            <a:custGeom>
              <a:avLst/>
              <a:gdLst/>
              <a:ahLst/>
              <a:cxnLst>
                <a:cxn ang="0">
                  <a:pos x="754" y="6"/>
                </a:cxn>
                <a:cxn ang="0">
                  <a:pos x="652" y="6"/>
                </a:cxn>
                <a:cxn ang="0">
                  <a:pos x="563" y="6"/>
                </a:cxn>
                <a:cxn ang="0">
                  <a:pos x="479" y="6"/>
                </a:cxn>
                <a:cxn ang="0">
                  <a:pos x="401" y="6"/>
                </a:cxn>
                <a:cxn ang="0">
                  <a:pos x="335" y="0"/>
                </a:cxn>
                <a:cxn ang="0">
                  <a:pos x="276" y="0"/>
                </a:cxn>
                <a:cxn ang="0">
                  <a:pos x="222" y="0"/>
                </a:cxn>
                <a:cxn ang="0">
                  <a:pos x="180" y="6"/>
                </a:cxn>
                <a:cxn ang="0">
                  <a:pos x="138" y="6"/>
                </a:cxn>
                <a:cxn ang="0">
                  <a:pos x="108" y="6"/>
                </a:cxn>
                <a:cxn ang="0">
                  <a:pos x="54" y="6"/>
                </a:cxn>
                <a:cxn ang="0">
                  <a:pos x="24" y="12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12" y="42"/>
                </a:cxn>
                <a:cxn ang="0">
                  <a:pos x="18" y="48"/>
                </a:cxn>
                <a:cxn ang="0">
                  <a:pos x="30" y="54"/>
                </a:cxn>
                <a:cxn ang="0">
                  <a:pos x="60" y="60"/>
                </a:cxn>
                <a:cxn ang="0">
                  <a:pos x="90" y="72"/>
                </a:cxn>
                <a:cxn ang="0">
                  <a:pos x="144" y="84"/>
                </a:cxn>
                <a:cxn ang="0">
                  <a:pos x="210" y="90"/>
                </a:cxn>
                <a:cxn ang="0">
                  <a:pos x="293" y="102"/>
                </a:cxn>
                <a:cxn ang="0">
                  <a:pos x="389" y="108"/>
                </a:cxn>
                <a:cxn ang="0">
                  <a:pos x="503" y="120"/>
                </a:cxn>
                <a:cxn ang="0">
                  <a:pos x="622" y="120"/>
                </a:cxn>
                <a:cxn ang="0">
                  <a:pos x="754" y="126"/>
                </a:cxn>
                <a:cxn ang="0">
                  <a:pos x="873" y="126"/>
                </a:cxn>
                <a:cxn ang="0">
                  <a:pos x="993" y="126"/>
                </a:cxn>
                <a:cxn ang="0">
                  <a:pos x="993" y="12"/>
                </a:cxn>
                <a:cxn ang="0">
                  <a:pos x="879" y="12"/>
                </a:cxn>
                <a:cxn ang="0">
                  <a:pos x="754" y="6"/>
                </a:cxn>
                <a:cxn ang="0">
                  <a:pos x="754" y="6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34830" name="Freeform 14"/>
            <p:cNvSpPr>
              <a:spLocks/>
            </p:cNvSpPr>
            <p:nvPr userDrawn="1"/>
          </p:nvSpPr>
          <p:spPr bwMode="ltGray">
            <a:xfrm>
              <a:off x="4786" y="3645"/>
              <a:ext cx="972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54"/>
                </a:cxn>
                <a:cxn ang="0">
                  <a:pos x="66" y="96"/>
                </a:cxn>
                <a:cxn ang="0">
                  <a:pos x="120" y="137"/>
                </a:cxn>
                <a:cxn ang="0">
                  <a:pos x="198" y="173"/>
                </a:cxn>
                <a:cxn ang="0">
                  <a:pos x="293" y="203"/>
                </a:cxn>
                <a:cxn ang="0">
                  <a:pos x="353" y="215"/>
                </a:cxn>
                <a:cxn ang="0">
                  <a:pos x="413" y="227"/>
                </a:cxn>
                <a:cxn ang="0">
                  <a:pos x="479" y="233"/>
                </a:cxn>
                <a:cxn ang="0">
                  <a:pos x="556" y="239"/>
                </a:cxn>
                <a:cxn ang="0">
                  <a:pos x="634" y="245"/>
                </a:cxn>
                <a:cxn ang="0">
                  <a:pos x="724" y="245"/>
                </a:cxn>
                <a:cxn ang="0">
                  <a:pos x="855" y="245"/>
                </a:cxn>
                <a:cxn ang="0">
                  <a:pos x="969" y="239"/>
                </a:cxn>
                <a:cxn ang="0">
                  <a:pos x="969" y="60"/>
                </a:cxn>
                <a:cxn ang="0">
                  <a:pos x="700" y="60"/>
                </a:cxn>
                <a:cxn ang="0">
                  <a:pos x="503" y="54"/>
                </a:cxn>
                <a:cxn ang="0">
                  <a:pos x="317" y="42"/>
                </a:cxn>
                <a:cxn ang="0">
                  <a:pos x="150" y="24"/>
                </a:cxn>
                <a:cxn ang="0">
                  <a:pos x="72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34831" name="Freeform 15"/>
            <p:cNvSpPr>
              <a:spLocks/>
            </p:cNvSpPr>
            <p:nvPr userDrawn="1"/>
          </p:nvSpPr>
          <p:spPr bwMode="ltGray">
            <a:xfrm>
              <a:off x="4804" y="3591"/>
              <a:ext cx="954" cy="90"/>
            </a:xfrm>
            <a:custGeom>
              <a:avLst/>
              <a:gdLst/>
              <a:ahLst/>
              <a:cxnLst>
                <a:cxn ang="0">
                  <a:pos x="700" y="0"/>
                </a:cxn>
                <a:cxn ang="0">
                  <a:pos x="598" y="0"/>
                </a:cxn>
                <a:cxn ang="0">
                  <a:pos x="515" y="0"/>
                </a:cxn>
                <a:cxn ang="0">
                  <a:pos x="431" y="0"/>
                </a:cxn>
                <a:cxn ang="0">
                  <a:pos x="365" y="0"/>
                </a:cxn>
                <a:cxn ang="0">
                  <a:pos x="299" y="0"/>
                </a:cxn>
                <a:cxn ang="0">
                  <a:pos x="245" y="0"/>
                </a:cxn>
                <a:cxn ang="0">
                  <a:pos x="198" y="0"/>
                </a:cxn>
                <a:cxn ang="0">
                  <a:pos x="162" y="0"/>
                </a:cxn>
                <a:cxn ang="0">
                  <a:pos x="126" y="6"/>
                </a:cxn>
                <a:cxn ang="0">
                  <a:pos x="96" y="6"/>
                </a:cxn>
                <a:cxn ang="0">
                  <a:pos x="54" y="12"/>
                </a:cxn>
                <a:cxn ang="0">
                  <a:pos x="30" y="12"/>
                </a:cxn>
                <a:cxn ang="0">
                  <a:pos x="12" y="18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6" y="30"/>
                </a:cxn>
                <a:cxn ang="0">
                  <a:pos x="24" y="36"/>
                </a:cxn>
                <a:cxn ang="0">
                  <a:pos x="54" y="42"/>
                </a:cxn>
                <a:cxn ang="0">
                  <a:pos x="102" y="54"/>
                </a:cxn>
                <a:cxn ang="0">
                  <a:pos x="168" y="60"/>
                </a:cxn>
                <a:cxn ang="0">
                  <a:pos x="251" y="66"/>
                </a:cxn>
                <a:cxn ang="0">
                  <a:pos x="341" y="78"/>
                </a:cxn>
                <a:cxn ang="0">
                  <a:pos x="449" y="84"/>
                </a:cxn>
                <a:cxn ang="0">
                  <a:pos x="568" y="84"/>
                </a:cxn>
                <a:cxn ang="0">
                  <a:pos x="694" y="90"/>
                </a:cxn>
                <a:cxn ang="0">
                  <a:pos x="825" y="90"/>
                </a:cxn>
                <a:cxn ang="0">
                  <a:pos x="951" y="90"/>
                </a:cxn>
                <a:cxn ang="0">
                  <a:pos x="951" y="6"/>
                </a:cxn>
                <a:cxn ang="0">
                  <a:pos x="831" y="6"/>
                </a:cxn>
                <a:cxn ang="0">
                  <a:pos x="772" y="6"/>
                </a:cxn>
                <a:cxn ang="0">
                  <a:pos x="700" y="0"/>
                </a:cxn>
                <a:cxn ang="0">
                  <a:pos x="700" y="0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34832" name="Freeform 16"/>
            <p:cNvSpPr>
              <a:spLocks/>
            </p:cNvSpPr>
            <p:nvPr userDrawn="1"/>
          </p:nvSpPr>
          <p:spPr bwMode="ltGray">
            <a:xfrm>
              <a:off x="3059" y="1541"/>
              <a:ext cx="102" cy="155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12"/>
                </a:cxn>
                <a:cxn ang="0">
                  <a:pos x="30" y="72"/>
                </a:cxn>
                <a:cxn ang="0">
                  <a:pos x="30" y="155"/>
                </a:cxn>
                <a:cxn ang="0">
                  <a:pos x="72" y="155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34833" name="Freeform 17"/>
            <p:cNvSpPr>
              <a:spLocks noEditPoints="1"/>
            </p:cNvSpPr>
            <p:nvPr userDrawn="1"/>
          </p:nvSpPr>
          <p:spPr bwMode="ltGray">
            <a:xfrm>
              <a:off x="3059" y="1690"/>
              <a:ext cx="90" cy="96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72" y="72"/>
                </a:cxn>
                <a:cxn ang="0">
                  <a:pos x="84" y="48"/>
                </a:cxn>
                <a:cxn ang="0">
                  <a:pos x="90" y="36"/>
                </a:cxn>
                <a:cxn ang="0">
                  <a:pos x="84" y="24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0"/>
                </a:cxn>
                <a:cxn ang="0">
                  <a:pos x="12" y="12"/>
                </a:cxn>
                <a:cxn ang="0">
                  <a:pos x="6" y="24"/>
                </a:cxn>
                <a:cxn ang="0">
                  <a:pos x="0" y="36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8" y="96"/>
                </a:cxn>
                <a:cxn ang="0">
                  <a:pos x="48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54" y="66"/>
                </a:cxn>
                <a:cxn ang="0">
                  <a:pos x="48" y="78"/>
                </a:cxn>
                <a:cxn ang="0">
                  <a:pos x="30" y="66"/>
                </a:cxn>
                <a:cxn ang="0">
                  <a:pos x="24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34834" name="Freeform 18"/>
            <p:cNvSpPr>
              <a:spLocks noEditPoints="1"/>
            </p:cNvSpPr>
            <p:nvPr userDrawn="1"/>
          </p:nvSpPr>
          <p:spPr bwMode="ltGray">
            <a:xfrm>
              <a:off x="3059" y="1768"/>
              <a:ext cx="90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54" y="108"/>
                </a:cxn>
                <a:cxn ang="0">
                  <a:pos x="78" y="96"/>
                </a:cxn>
                <a:cxn ang="0">
                  <a:pos x="90" y="72"/>
                </a:cxn>
                <a:cxn ang="0">
                  <a:pos x="84" y="42"/>
                </a:cxn>
                <a:cxn ang="0">
                  <a:pos x="66" y="24"/>
                </a:cxn>
                <a:cxn ang="0">
                  <a:pos x="54" y="12"/>
                </a:cxn>
                <a:cxn ang="0">
                  <a:pos x="48" y="6"/>
                </a:cxn>
                <a:cxn ang="0">
                  <a:pos x="48" y="6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30" y="36"/>
                </a:cxn>
                <a:cxn ang="0">
                  <a:pos x="42" y="24"/>
                </a:cxn>
                <a:cxn ang="0">
                  <a:pos x="48" y="18"/>
                </a:cxn>
                <a:cxn ang="0">
                  <a:pos x="66" y="30"/>
                </a:cxn>
                <a:cxn ang="0">
                  <a:pos x="72" y="48"/>
                </a:cxn>
                <a:cxn ang="0">
                  <a:pos x="78" y="72"/>
                </a:cxn>
                <a:cxn ang="0">
                  <a:pos x="78" y="84"/>
                </a:cxn>
                <a:cxn ang="0">
                  <a:pos x="66" y="96"/>
                </a:cxn>
                <a:cxn ang="0">
                  <a:pos x="42" y="102"/>
                </a:cxn>
                <a:cxn ang="0">
                  <a:pos x="30" y="96"/>
                </a:cxn>
                <a:cxn ang="0">
                  <a:pos x="18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34835" name="Freeform 19"/>
            <p:cNvSpPr>
              <a:spLocks/>
            </p:cNvSpPr>
            <p:nvPr userDrawn="1"/>
          </p:nvSpPr>
          <p:spPr bwMode="ltGray">
            <a:xfrm>
              <a:off x="5470" y="1205"/>
              <a:ext cx="102" cy="156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6"/>
                </a:cxn>
                <a:cxn ang="0">
                  <a:pos x="30" y="72"/>
                </a:cxn>
                <a:cxn ang="0">
                  <a:pos x="30" y="156"/>
                </a:cxn>
                <a:cxn ang="0">
                  <a:pos x="72" y="156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34836" name="Freeform 20"/>
            <p:cNvSpPr>
              <a:spLocks noEditPoints="1"/>
            </p:cNvSpPr>
            <p:nvPr userDrawn="1"/>
          </p:nvSpPr>
          <p:spPr bwMode="ltGray">
            <a:xfrm>
              <a:off x="5476" y="1349"/>
              <a:ext cx="84" cy="96"/>
            </a:xfrm>
            <a:custGeom>
              <a:avLst/>
              <a:gdLst/>
              <a:ahLst/>
              <a:cxnLst>
                <a:cxn ang="0">
                  <a:pos x="42" y="96"/>
                </a:cxn>
                <a:cxn ang="0">
                  <a:pos x="66" y="78"/>
                </a:cxn>
                <a:cxn ang="0">
                  <a:pos x="84" y="54"/>
                </a:cxn>
                <a:cxn ang="0">
                  <a:pos x="84" y="30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6"/>
                </a:cxn>
                <a:cxn ang="0">
                  <a:pos x="12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2" y="96"/>
                </a:cxn>
                <a:cxn ang="0">
                  <a:pos x="42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4"/>
                </a:cxn>
                <a:cxn ang="0">
                  <a:pos x="54" y="72"/>
                </a:cxn>
                <a:cxn ang="0">
                  <a:pos x="42" y="84"/>
                </a:cxn>
                <a:cxn ang="0">
                  <a:pos x="42" y="84"/>
                </a:cxn>
                <a:cxn ang="0">
                  <a:pos x="30" y="72"/>
                </a:cxn>
                <a:cxn ang="0">
                  <a:pos x="18" y="54"/>
                </a:cxn>
                <a:cxn ang="0">
                  <a:pos x="18" y="30"/>
                </a:cxn>
                <a:cxn ang="0">
                  <a:pos x="30" y="18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34837" name="Freeform 21"/>
            <p:cNvSpPr>
              <a:spLocks noEditPoints="1"/>
            </p:cNvSpPr>
            <p:nvPr userDrawn="1"/>
          </p:nvSpPr>
          <p:spPr bwMode="ltGray">
            <a:xfrm>
              <a:off x="5470" y="1433"/>
              <a:ext cx="90" cy="108"/>
            </a:xfrm>
            <a:custGeom>
              <a:avLst/>
              <a:gdLst/>
              <a:ahLst/>
              <a:cxnLst>
                <a:cxn ang="0">
                  <a:pos x="6" y="90"/>
                </a:cxn>
                <a:cxn ang="0">
                  <a:pos x="18" y="102"/>
                </a:cxn>
                <a:cxn ang="0">
                  <a:pos x="30" y="108"/>
                </a:cxn>
                <a:cxn ang="0">
                  <a:pos x="60" y="108"/>
                </a:cxn>
                <a:cxn ang="0">
                  <a:pos x="84" y="96"/>
                </a:cxn>
                <a:cxn ang="0">
                  <a:pos x="90" y="84"/>
                </a:cxn>
                <a:cxn ang="0">
                  <a:pos x="90" y="66"/>
                </a:cxn>
                <a:cxn ang="0">
                  <a:pos x="84" y="36"/>
                </a:cxn>
                <a:cxn ang="0">
                  <a:pos x="72" y="18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12" y="48"/>
                </a:cxn>
                <a:cxn ang="0">
                  <a:pos x="0" y="66"/>
                </a:cxn>
                <a:cxn ang="0">
                  <a:pos x="6" y="90"/>
                </a:cxn>
                <a:cxn ang="0">
                  <a:pos x="6" y="90"/>
                </a:cxn>
                <a:cxn ang="0">
                  <a:pos x="18" y="66"/>
                </a:cxn>
                <a:cxn ang="0">
                  <a:pos x="24" y="48"/>
                </a:cxn>
                <a:cxn ang="0">
                  <a:pos x="36" y="30"/>
                </a:cxn>
                <a:cxn ang="0">
                  <a:pos x="42" y="18"/>
                </a:cxn>
                <a:cxn ang="0">
                  <a:pos x="48" y="12"/>
                </a:cxn>
                <a:cxn ang="0">
                  <a:pos x="78" y="42"/>
                </a:cxn>
                <a:cxn ang="0">
                  <a:pos x="84" y="66"/>
                </a:cxn>
                <a:cxn ang="0">
                  <a:pos x="66" y="90"/>
                </a:cxn>
                <a:cxn ang="0">
                  <a:pos x="54" y="96"/>
                </a:cxn>
                <a:cxn ang="0">
                  <a:pos x="42" y="96"/>
                </a:cxn>
                <a:cxn ang="0">
                  <a:pos x="30" y="96"/>
                </a:cxn>
                <a:cxn ang="0">
                  <a:pos x="24" y="84"/>
                </a:cxn>
                <a:cxn ang="0">
                  <a:pos x="18" y="78"/>
                </a:cxn>
                <a:cxn ang="0">
                  <a:pos x="18" y="66"/>
                </a:cxn>
                <a:cxn ang="0">
                  <a:pos x="18" y="66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34838" name="Freeform 22"/>
            <p:cNvSpPr>
              <a:spLocks noEditPoints="1"/>
            </p:cNvSpPr>
            <p:nvPr userDrawn="1"/>
          </p:nvSpPr>
          <p:spPr bwMode="ltGray">
            <a:xfrm>
              <a:off x="5428" y="3525"/>
              <a:ext cx="66" cy="96"/>
            </a:xfrm>
            <a:custGeom>
              <a:avLst/>
              <a:gdLst/>
              <a:ahLst/>
              <a:cxnLst>
                <a:cxn ang="0">
                  <a:pos x="30" y="96"/>
                </a:cxn>
                <a:cxn ang="0">
                  <a:pos x="54" y="72"/>
                </a:cxn>
                <a:cxn ang="0">
                  <a:pos x="66" y="48"/>
                </a:cxn>
                <a:cxn ang="0">
                  <a:pos x="66" y="24"/>
                </a:cxn>
                <a:cxn ang="0">
                  <a:pos x="54" y="6"/>
                </a:cxn>
                <a:cxn ang="0">
                  <a:pos x="30" y="0"/>
                </a:cxn>
                <a:cxn ang="0">
                  <a:pos x="18" y="0"/>
                </a:cxn>
                <a:cxn ang="0">
                  <a:pos x="6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18" y="84"/>
                </a:cxn>
                <a:cxn ang="0">
                  <a:pos x="30" y="96"/>
                </a:cxn>
                <a:cxn ang="0">
                  <a:pos x="30" y="96"/>
                </a:cxn>
                <a:cxn ang="0">
                  <a:pos x="30" y="12"/>
                </a:cxn>
                <a:cxn ang="0">
                  <a:pos x="48" y="18"/>
                </a:cxn>
                <a:cxn ang="0">
                  <a:pos x="54" y="24"/>
                </a:cxn>
                <a:cxn ang="0">
                  <a:pos x="54" y="36"/>
                </a:cxn>
                <a:cxn ang="0">
                  <a:pos x="48" y="48"/>
                </a:cxn>
                <a:cxn ang="0">
                  <a:pos x="36" y="66"/>
                </a:cxn>
                <a:cxn ang="0">
                  <a:pos x="30" y="78"/>
                </a:cxn>
                <a:cxn ang="0">
                  <a:pos x="18" y="66"/>
                </a:cxn>
                <a:cxn ang="0">
                  <a:pos x="12" y="48"/>
                </a:cxn>
                <a:cxn ang="0">
                  <a:pos x="6" y="30"/>
                </a:cxn>
                <a:cxn ang="0">
                  <a:pos x="18" y="12"/>
                </a:cxn>
                <a:cxn ang="0">
                  <a:pos x="30" y="12"/>
                </a:cxn>
                <a:cxn ang="0">
                  <a:pos x="30" y="12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34839" name="Freeform 23"/>
            <p:cNvSpPr>
              <a:spLocks/>
            </p:cNvSpPr>
            <p:nvPr userDrawn="1"/>
          </p:nvSpPr>
          <p:spPr bwMode="ltGray">
            <a:xfrm>
              <a:off x="3017" y="1127"/>
              <a:ext cx="2603" cy="444"/>
            </a:xfrm>
            <a:custGeom>
              <a:avLst/>
              <a:gdLst/>
              <a:ahLst/>
              <a:cxnLst>
                <a:cxn ang="0">
                  <a:pos x="2577" y="0"/>
                </a:cxn>
                <a:cxn ang="0">
                  <a:pos x="2594" y="72"/>
                </a:cxn>
                <a:cxn ang="0">
                  <a:pos x="6" y="444"/>
                </a:cxn>
                <a:cxn ang="0">
                  <a:pos x="0" y="396"/>
                </a:cxn>
                <a:cxn ang="0">
                  <a:pos x="1225" y="96"/>
                </a:cxn>
                <a:cxn ang="0">
                  <a:pos x="1351" y="78"/>
                </a:cxn>
                <a:cxn ang="0">
                  <a:pos x="2577" y="0"/>
                </a:cxn>
                <a:cxn ang="0">
                  <a:pos x="2577" y="0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34840" name="Freeform 24"/>
            <p:cNvSpPr>
              <a:spLocks noEditPoints="1"/>
            </p:cNvSpPr>
            <p:nvPr userDrawn="1"/>
          </p:nvSpPr>
          <p:spPr bwMode="ltGray">
            <a:xfrm>
              <a:off x="2934" y="3773"/>
              <a:ext cx="84" cy="95"/>
            </a:xfrm>
            <a:custGeom>
              <a:avLst/>
              <a:gdLst/>
              <a:ahLst/>
              <a:cxnLst>
                <a:cxn ang="0">
                  <a:pos x="36" y="95"/>
                </a:cxn>
                <a:cxn ang="0">
                  <a:pos x="60" y="77"/>
                </a:cxn>
                <a:cxn ang="0">
                  <a:pos x="78" y="53"/>
                </a:cxn>
                <a:cxn ang="0">
                  <a:pos x="84" y="42"/>
                </a:cxn>
                <a:cxn ang="0">
                  <a:pos x="84" y="30"/>
                </a:cxn>
                <a:cxn ang="0">
                  <a:pos x="72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12" y="12"/>
                </a:cxn>
                <a:cxn ang="0">
                  <a:pos x="0" y="24"/>
                </a:cxn>
                <a:cxn ang="0">
                  <a:pos x="0" y="36"/>
                </a:cxn>
                <a:cxn ang="0">
                  <a:pos x="6" y="59"/>
                </a:cxn>
                <a:cxn ang="0">
                  <a:pos x="24" y="83"/>
                </a:cxn>
                <a:cxn ang="0">
                  <a:pos x="36" y="95"/>
                </a:cxn>
                <a:cxn ang="0">
                  <a:pos x="36" y="95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3"/>
                </a:cxn>
                <a:cxn ang="0">
                  <a:pos x="48" y="71"/>
                </a:cxn>
                <a:cxn ang="0">
                  <a:pos x="42" y="77"/>
                </a:cxn>
                <a:cxn ang="0">
                  <a:pos x="36" y="77"/>
                </a:cxn>
                <a:cxn ang="0">
                  <a:pos x="24" y="65"/>
                </a:cxn>
                <a:cxn ang="0">
                  <a:pos x="18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34841" name="Freeform 25"/>
            <p:cNvSpPr>
              <a:spLocks noEditPoints="1"/>
            </p:cNvSpPr>
            <p:nvPr userDrawn="1"/>
          </p:nvSpPr>
          <p:spPr bwMode="ltGray">
            <a:xfrm>
              <a:off x="3779" y="3872"/>
              <a:ext cx="90" cy="108"/>
            </a:xfrm>
            <a:custGeom>
              <a:avLst/>
              <a:gdLst/>
              <a:ahLst/>
              <a:cxnLst>
                <a:cxn ang="0">
                  <a:pos x="12" y="96"/>
                </a:cxn>
                <a:cxn ang="0">
                  <a:pos x="24" y="108"/>
                </a:cxn>
                <a:cxn ang="0">
                  <a:pos x="42" y="108"/>
                </a:cxn>
                <a:cxn ang="0">
                  <a:pos x="66" y="102"/>
                </a:cxn>
                <a:cxn ang="0">
                  <a:pos x="84" y="78"/>
                </a:cxn>
                <a:cxn ang="0">
                  <a:pos x="90" y="66"/>
                </a:cxn>
                <a:cxn ang="0">
                  <a:pos x="84" y="48"/>
                </a:cxn>
                <a:cxn ang="0">
                  <a:pos x="66" y="24"/>
                </a:cxn>
                <a:cxn ang="0">
                  <a:pos x="48" y="1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2" y="30"/>
                </a:cxn>
                <a:cxn ang="0">
                  <a:pos x="0" y="54"/>
                </a:cxn>
                <a:cxn ang="0">
                  <a:pos x="0" y="78"/>
                </a:cxn>
                <a:cxn ang="0">
                  <a:pos x="12" y="96"/>
                </a:cxn>
                <a:cxn ang="0">
                  <a:pos x="12" y="96"/>
                </a:cxn>
                <a:cxn ang="0">
                  <a:pos x="12" y="72"/>
                </a:cxn>
                <a:cxn ang="0">
                  <a:pos x="18" y="54"/>
                </a:cxn>
                <a:cxn ang="0">
                  <a:pos x="24" y="36"/>
                </a:cxn>
                <a:cxn ang="0">
                  <a:pos x="30" y="18"/>
                </a:cxn>
                <a:cxn ang="0">
                  <a:pos x="30" y="12"/>
                </a:cxn>
                <a:cxn ang="0">
                  <a:pos x="48" y="24"/>
                </a:cxn>
                <a:cxn ang="0">
                  <a:pos x="66" y="36"/>
                </a:cxn>
                <a:cxn ang="0">
                  <a:pos x="78" y="54"/>
                </a:cxn>
                <a:cxn ang="0">
                  <a:pos x="78" y="72"/>
                </a:cxn>
                <a:cxn ang="0">
                  <a:pos x="72" y="84"/>
                </a:cxn>
                <a:cxn ang="0">
                  <a:pos x="48" y="96"/>
                </a:cxn>
                <a:cxn ang="0">
                  <a:pos x="36" y="96"/>
                </a:cxn>
                <a:cxn ang="0">
                  <a:pos x="24" y="90"/>
                </a:cxn>
                <a:cxn ang="0">
                  <a:pos x="18" y="84"/>
                </a:cxn>
                <a:cxn ang="0">
                  <a:pos x="12" y="72"/>
                </a:cxn>
                <a:cxn ang="0">
                  <a:pos x="12" y="72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34842" name="Freeform 26"/>
            <p:cNvSpPr>
              <a:spLocks noEditPoints="1"/>
            </p:cNvSpPr>
            <p:nvPr userDrawn="1"/>
          </p:nvSpPr>
          <p:spPr bwMode="ltGray">
            <a:xfrm>
              <a:off x="2400" y="3872"/>
              <a:ext cx="72" cy="90"/>
            </a:xfrm>
            <a:custGeom>
              <a:avLst/>
              <a:gdLst/>
              <a:ahLst/>
              <a:cxnLst>
                <a:cxn ang="0">
                  <a:pos x="71" y="90"/>
                </a:cxn>
                <a:cxn ang="0">
                  <a:pos x="71" y="60"/>
                </a:cxn>
                <a:cxn ang="0">
                  <a:pos x="71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30" y="78"/>
                </a:cxn>
                <a:cxn ang="0">
                  <a:pos x="54" y="90"/>
                </a:cxn>
                <a:cxn ang="0">
                  <a:pos x="71" y="90"/>
                </a:cxn>
                <a:cxn ang="0">
                  <a:pos x="71" y="90"/>
                </a:cxn>
                <a:cxn ang="0">
                  <a:pos x="24" y="18"/>
                </a:cxn>
                <a:cxn ang="0">
                  <a:pos x="42" y="18"/>
                </a:cxn>
                <a:cxn ang="0">
                  <a:pos x="54" y="18"/>
                </a:cxn>
                <a:cxn ang="0">
                  <a:pos x="60" y="42"/>
                </a:cxn>
                <a:cxn ang="0">
                  <a:pos x="60" y="66"/>
                </a:cxn>
                <a:cxn ang="0">
                  <a:pos x="60" y="72"/>
                </a:cxn>
                <a:cxn ang="0">
                  <a:pos x="60" y="78"/>
                </a:cxn>
                <a:cxn ang="0">
                  <a:pos x="42" y="72"/>
                </a:cxn>
                <a:cxn ang="0">
                  <a:pos x="24" y="66"/>
                </a:cxn>
                <a:cxn ang="0">
                  <a:pos x="12" y="48"/>
                </a:cxn>
                <a:cxn ang="0">
                  <a:pos x="12" y="30"/>
                </a:cxn>
                <a:cxn ang="0">
                  <a:pos x="24" y="18"/>
                </a:cxn>
                <a:cxn ang="0">
                  <a:pos x="24" y="18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34843" name="Oval 27"/>
            <p:cNvSpPr>
              <a:spLocks noChangeArrowheads="1"/>
            </p:cNvSpPr>
            <p:nvPr userDrawn="1"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34844" name="Oval 28"/>
            <p:cNvSpPr>
              <a:spLocks noChangeArrowheads="1"/>
            </p:cNvSpPr>
            <p:nvPr userDrawn="1"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34845" name="Oval 29"/>
            <p:cNvSpPr>
              <a:spLocks noChangeArrowheads="1"/>
            </p:cNvSpPr>
            <p:nvPr userDrawn="1"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34846" name="Freeform 30"/>
            <p:cNvSpPr>
              <a:spLocks noEditPoints="1"/>
            </p:cNvSpPr>
            <p:nvPr userDrawn="1"/>
          </p:nvSpPr>
          <p:spPr bwMode="ltGray">
            <a:xfrm>
              <a:off x="3743" y="3788"/>
              <a:ext cx="90" cy="96"/>
            </a:xfrm>
            <a:custGeom>
              <a:avLst/>
              <a:gdLst/>
              <a:ahLst/>
              <a:cxnLst>
                <a:cxn ang="0">
                  <a:pos x="66" y="96"/>
                </a:cxn>
                <a:cxn ang="0">
                  <a:pos x="78" y="66"/>
                </a:cxn>
                <a:cxn ang="0">
                  <a:pos x="90" y="42"/>
                </a:cxn>
                <a:cxn ang="0">
                  <a:pos x="78" y="18"/>
                </a:cxn>
                <a:cxn ang="0">
                  <a:pos x="60" y="0"/>
                </a:cxn>
                <a:cxn ang="0">
                  <a:pos x="30" y="6"/>
                </a:cxn>
                <a:cxn ang="0">
                  <a:pos x="18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6" y="60"/>
                </a:cxn>
                <a:cxn ang="0">
                  <a:pos x="24" y="78"/>
                </a:cxn>
                <a:cxn ang="0">
                  <a:pos x="48" y="90"/>
                </a:cxn>
                <a:cxn ang="0">
                  <a:pos x="66" y="96"/>
                </a:cxn>
                <a:cxn ang="0">
                  <a:pos x="66" y="96"/>
                </a:cxn>
                <a:cxn ang="0">
                  <a:pos x="42" y="18"/>
                </a:cxn>
                <a:cxn ang="0">
                  <a:pos x="60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66" y="72"/>
                </a:cxn>
                <a:cxn ang="0">
                  <a:pos x="60" y="78"/>
                </a:cxn>
                <a:cxn ang="0">
                  <a:pos x="60" y="84"/>
                </a:cxn>
                <a:cxn ang="0">
                  <a:pos x="42" y="72"/>
                </a:cxn>
                <a:cxn ang="0">
                  <a:pos x="30" y="66"/>
                </a:cxn>
                <a:cxn ang="0">
                  <a:pos x="18" y="42"/>
                </a:cxn>
                <a:cxn ang="0">
                  <a:pos x="24" y="30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34847" name="Freeform 31"/>
            <p:cNvSpPr>
              <a:spLocks noEditPoints="1"/>
            </p:cNvSpPr>
            <p:nvPr userDrawn="1"/>
          </p:nvSpPr>
          <p:spPr bwMode="ltGray">
            <a:xfrm>
              <a:off x="5422" y="3603"/>
              <a:ext cx="72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48" y="108"/>
                </a:cxn>
                <a:cxn ang="0">
                  <a:pos x="66" y="96"/>
                </a:cxn>
                <a:cxn ang="0">
                  <a:pos x="72" y="66"/>
                </a:cxn>
                <a:cxn ang="0">
                  <a:pos x="66" y="42"/>
                </a:cxn>
                <a:cxn ang="0">
                  <a:pos x="60" y="18"/>
                </a:cxn>
                <a:cxn ang="0">
                  <a:pos x="48" y="6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6" y="0"/>
                </a:cxn>
                <a:cxn ang="0">
                  <a:pos x="18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24" y="36"/>
                </a:cxn>
                <a:cxn ang="0">
                  <a:pos x="30" y="24"/>
                </a:cxn>
                <a:cxn ang="0">
                  <a:pos x="36" y="18"/>
                </a:cxn>
                <a:cxn ang="0">
                  <a:pos x="54" y="30"/>
                </a:cxn>
                <a:cxn ang="0">
                  <a:pos x="60" y="48"/>
                </a:cxn>
                <a:cxn ang="0">
                  <a:pos x="66" y="72"/>
                </a:cxn>
                <a:cxn ang="0">
                  <a:pos x="66" y="84"/>
                </a:cxn>
                <a:cxn ang="0">
                  <a:pos x="54" y="96"/>
                </a:cxn>
                <a:cxn ang="0">
                  <a:pos x="30" y="102"/>
                </a:cxn>
                <a:cxn ang="0">
                  <a:pos x="24" y="96"/>
                </a:cxn>
                <a:cxn ang="0">
                  <a:pos x="12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34848" name="Rectangle 32"/>
            <p:cNvSpPr>
              <a:spLocks noChangeArrowheads="1"/>
            </p:cNvSpPr>
            <p:nvPr userDrawn="1"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34849" name="Rectangle 33"/>
            <p:cNvSpPr>
              <a:spLocks noChangeArrowheads="1"/>
            </p:cNvSpPr>
            <p:nvPr userDrawn="1"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34850" name="AutoShape 34"/>
            <p:cNvSpPr>
              <a:spLocks noChangeArrowheads="1"/>
            </p:cNvSpPr>
            <p:nvPr userDrawn="1"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34851" name="Freeform 35"/>
            <p:cNvSpPr>
              <a:spLocks/>
            </p:cNvSpPr>
            <p:nvPr userDrawn="1"/>
          </p:nvSpPr>
          <p:spPr bwMode="ltGray">
            <a:xfrm>
              <a:off x="4306" y="1529"/>
              <a:ext cx="252" cy="1576"/>
            </a:xfrm>
            <a:custGeom>
              <a:avLst/>
              <a:gdLst/>
              <a:ahLst/>
              <a:cxnLst>
                <a:cxn ang="0">
                  <a:pos x="252" y="1576"/>
                </a:cxn>
                <a:cxn ang="0">
                  <a:pos x="12" y="84"/>
                </a:cxn>
                <a:cxn ang="0">
                  <a:pos x="12" y="60"/>
                </a:cxn>
                <a:cxn ang="0">
                  <a:pos x="0" y="12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78" y="48"/>
                </a:cxn>
                <a:cxn ang="0">
                  <a:pos x="88" y="66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34852" name="Freeform 36"/>
            <p:cNvSpPr>
              <a:spLocks/>
            </p:cNvSpPr>
            <p:nvPr userDrawn="1"/>
          </p:nvSpPr>
          <p:spPr bwMode="ltGray">
            <a:xfrm>
              <a:off x="4169" y="1421"/>
              <a:ext cx="317" cy="138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227" y="6"/>
                </a:cxn>
                <a:cxn ang="0">
                  <a:pos x="275" y="36"/>
                </a:cxn>
                <a:cxn ang="0">
                  <a:pos x="304" y="78"/>
                </a:cxn>
                <a:cxn ang="0">
                  <a:pos x="316" y="138"/>
                </a:cxn>
                <a:cxn ang="0">
                  <a:pos x="0" y="138"/>
                </a:cxn>
                <a:cxn ang="0">
                  <a:pos x="11" y="78"/>
                </a:cxn>
                <a:cxn ang="0">
                  <a:pos x="47" y="36"/>
                </a:cxn>
                <a:cxn ang="0">
                  <a:pos x="95" y="6"/>
                </a:cxn>
                <a:cxn ang="0">
                  <a:pos x="161" y="0"/>
                </a:cxn>
                <a:cxn ang="0">
                  <a:pos x="161" y="0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</p:grpSp>
      <p:sp>
        <p:nvSpPr>
          <p:cNvPr id="34853" name="Rectangle 3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4854" name="Rectangle 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4855" name="Rectangle 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78563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u="none" smtClean="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56" name="Rectangle 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7856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u="none" smtClean="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57" name="Rectangle 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78563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u="none"/>
            </a:lvl1pPr>
          </a:lstStyle>
          <a:p>
            <a:fld id="{AB848E59-F20C-F145-B628-CE33D91D6C84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7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charset="0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charset="0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charset="0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1295400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</a:rPr>
              <a:t>SHUNT INFECTION</a:t>
            </a:r>
            <a:endParaRPr lang="en-US" dirty="0">
              <a:latin typeface="Arial" charset="0"/>
            </a:endParaRPr>
          </a:p>
        </p:txBody>
      </p:sp>
    </p:spTree>
  </p:cSld>
  <p:clrMapOvr>
    <a:masterClrMapping/>
  </p:clrMapOvr>
  <p:transition xmlns:p14="http://schemas.microsoft.com/office/powerpoint/2010/main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Pathogenesis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n"/>
              <a:defRPr/>
            </a:pPr>
            <a:r>
              <a:rPr lang="en-US" smtClean="0">
                <a:ea typeface="+mn-ea"/>
              </a:rPr>
              <a:t>Risk factors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r>
              <a:rPr lang="en-US" smtClean="0">
                <a:ea typeface="+mn-ea"/>
              </a:rPr>
              <a:t>Neutrophil and monocyte adhere poorly to shunt system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r>
              <a:rPr lang="en-US" smtClean="0">
                <a:ea typeface="+mn-ea"/>
              </a:rPr>
              <a:t>Weak phagocytosis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r>
              <a:rPr lang="en-US" smtClean="0">
                <a:ea typeface="+mn-ea"/>
              </a:rPr>
              <a:t>Shunt surface irregularities harbor organism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r>
              <a:rPr lang="en-US" smtClean="0">
                <a:ea typeface="+mn-ea"/>
              </a:rPr>
              <a:t>Inoculums size/ virulence of organism/ host defense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endParaRPr lang="en-US" smtClean="0">
              <a:ea typeface="+mn-e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Organisms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8229600" cy="4530725"/>
          </a:xfrm>
        </p:spPr>
        <p:txBody>
          <a:bodyPr/>
          <a:lstStyle/>
          <a:p>
            <a:pPr eaLnBrk="1" hangingPunct="1">
              <a:buFont typeface="Wingdings" pitchFamily="2" charset="2"/>
              <a:buChar char="n"/>
              <a:defRPr/>
            </a:pPr>
            <a:r>
              <a:rPr lang="en-US" smtClean="0">
                <a:ea typeface="+mn-ea"/>
              </a:rPr>
              <a:t>Early/ late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r>
              <a:rPr lang="en-US" smtClean="0">
                <a:ea typeface="+mn-ea"/>
              </a:rPr>
              <a:t>Staphylococcus </a:t>
            </a:r>
            <a:r>
              <a:rPr lang="en-US" sz="2800" i="1" smtClean="0">
                <a:ea typeface="+mn-ea"/>
              </a:rPr>
              <a:t>epidermidis</a:t>
            </a:r>
            <a:r>
              <a:rPr lang="en-US" smtClean="0">
                <a:ea typeface="+mn-ea"/>
              </a:rPr>
              <a:t>: coagulase negative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r>
              <a:rPr lang="en-US" smtClean="0">
                <a:ea typeface="+mn-ea"/>
              </a:rPr>
              <a:t>Staphylococcus </a:t>
            </a:r>
            <a:r>
              <a:rPr lang="en-US" sz="2800" i="1" smtClean="0">
                <a:ea typeface="+mn-ea"/>
              </a:rPr>
              <a:t>aureus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r>
              <a:rPr lang="en-US" smtClean="0">
                <a:ea typeface="+mn-ea"/>
              </a:rPr>
              <a:t>Escherichia </a:t>
            </a:r>
            <a:r>
              <a:rPr lang="en-US" sz="2800" i="1" smtClean="0">
                <a:ea typeface="+mn-ea"/>
              </a:rPr>
              <a:t>coli</a:t>
            </a:r>
            <a:r>
              <a:rPr lang="en-US" smtClean="0">
                <a:ea typeface="+mn-ea"/>
              </a:rPr>
              <a:t>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mtClean="0">
              <a:ea typeface="+mn-ea"/>
            </a:endParaRPr>
          </a:p>
        </p:txBody>
      </p:sp>
    </p:spTree>
  </p:cSld>
  <p:clrMapOvr>
    <a:masterClrMapping/>
  </p:clrMapOvr>
  <p:transition xmlns:p14="http://schemas.microsoft.com/office/powerpoint/2010/main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 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362200"/>
            <a:ext cx="8229600" cy="2819400"/>
          </a:xfrm>
        </p:spPr>
        <p:txBody>
          <a:bodyPr/>
          <a:lstStyle/>
          <a:p>
            <a:pPr eaLnBrk="1" hangingPunct="1"/>
            <a:r>
              <a:rPr lang="en-US">
                <a:latin typeface="Tahoma" charset="0"/>
              </a:rPr>
              <a:t>Proteus </a:t>
            </a:r>
            <a:r>
              <a:rPr lang="en-US" sz="2800" i="1">
                <a:latin typeface="Tahoma" charset="0"/>
              </a:rPr>
              <a:t>mirabilis</a:t>
            </a:r>
          </a:p>
          <a:p>
            <a:pPr eaLnBrk="1" hangingPunct="1"/>
            <a:r>
              <a:rPr lang="en-US">
                <a:latin typeface="Tahoma" charset="0"/>
              </a:rPr>
              <a:t>Klebsiella </a:t>
            </a:r>
            <a:r>
              <a:rPr lang="en-US" sz="2800" i="1">
                <a:latin typeface="Tahoma" charset="0"/>
              </a:rPr>
              <a:t>pneumonia</a:t>
            </a:r>
          </a:p>
          <a:p>
            <a:pPr eaLnBrk="1" hangingPunct="1"/>
            <a:r>
              <a:rPr lang="en-US">
                <a:latin typeface="Tahoma" charset="0"/>
              </a:rPr>
              <a:t>Propionibacterium </a:t>
            </a:r>
          </a:p>
          <a:p>
            <a:pPr eaLnBrk="1" hangingPunct="1"/>
            <a:r>
              <a:rPr lang="en-US">
                <a:latin typeface="Tahoma" charset="0"/>
              </a:rPr>
              <a:t>Fungal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Presentation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229600" cy="3886200"/>
          </a:xfrm>
        </p:spPr>
        <p:txBody>
          <a:bodyPr/>
          <a:lstStyle/>
          <a:p>
            <a:pPr eaLnBrk="1" hangingPunct="1">
              <a:buFont typeface="Wingdings" pitchFamily="2" charset="2"/>
              <a:buChar char="n"/>
              <a:defRPr/>
            </a:pPr>
            <a:r>
              <a:rPr lang="en-US" smtClean="0">
                <a:ea typeface="+mn-ea"/>
              </a:rPr>
              <a:t>Variable and age dependant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r>
              <a:rPr lang="en-US" smtClean="0">
                <a:ea typeface="+mn-ea"/>
              </a:rPr>
              <a:t>Headache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r>
              <a:rPr lang="en-US" smtClean="0">
                <a:ea typeface="+mn-ea"/>
              </a:rPr>
              <a:t>Lethargy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r>
              <a:rPr lang="en-US" smtClean="0">
                <a:ea typeface="+mn-ea"/>
              </a:rPr>
              <a:t>Nausea/ vomiting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r>
              <a:rPr lang="en-US" smtClean="0">
                <a:ea typeface="+mn-ea"/>
              </a:rPr>
              <a:t>Irritability 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r>
              <a:rPr lang="en-US" smtClean="0">
                <a:ea typeface="+mn-ea"/>
              </a:rPr>
              <a:t>Apnea 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endParaRPr lang="en-US" smtClean="0">
              <a:ea typeface="+mn-ea"/>
            </a:endParaRPr>
          </a:p>
        </p:txBody>
      </p:sp>
    </p:spTree>
  </p:cSld>
  <p:clrMapOvr>
    <a:masterClrMapping/>
  </p:clrMapOvr>
  <p:transition xmlns:p14="http://schemas.microsoft.com/office/powerpoint/2010/main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 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3962400"/>
          </a:xfrm>
        </p:spPr>
        <p:txBody>
          <a:bodyPr/>
          <a:lstStyle/>
          <a:p>
            <a:pPr eaLnBrk="1" hangingPunct="1"/>
            <a:r>
              <a:rPr lang="en-US">
                <a:latin typeface="Tahoma" charset="0"/>
              </a:rPr>
              <a:t>Bradycardia </a:t>
            </a:r>
          </a:p>
          <a:p>
            <a:pPr eaLnBrk="1" hangingPunct="1"/>
            <a:r>
              <a:rPr lang="en-US">
                <a:latin typeface="Tahoma" charset="0"/>
              </a:rPr>
              <a:t>Fever </a:t>
            </a:r>
          </a:p>
          <a:p>
            <a:pPr eaLnBrk="1" hangingPunct="1"/>
            <a:r>
              <a:rPr lang="en-US">
                <a:latin typeface="Tahoma" charset="0"/>
              </a:rPr>
              <a:t>Gait disturbances </a:t>
            </a:r>
          </a:p>
          <a:p>
            <a:pPr eaLnBrk="1" hangingPunct="1"/>
            <a:r>
              <a:rPr lang="en-US">
                <a:latin typeface="Tahoma" charset="0"/>
              </a:rPr>
              <a:t>Seizures </a:t>
            </a:r>
          </a:p>
          <a:p>
            <a:pPr eaLnBrk="1" hangingPunct="1"/>
            <a:r>
              <a:rPr lang="en-US">
                <a:latin typeface="Tahoma" charset="0"/>
              </a:rPr>
              <a:t>Visual disturbances</a:t>
            </a:r>
          </a:p>
          <a:p>
            <a:pPr eaLnBrk="1" hangingPunct="1"/>
            <a:r>
              <a:rPr lang="en-US">
                <a:latin typeface="Tahoma" charset="0"/>
              </a:rPr>
              <a:t>Gaze palsy</a:t>
            </a:r>
          </a:p>
        </p:txBody>
      </p:sp>
    </p:spTree>
  </p:cSld>
  <p:clrMapOvr>
    <a:masterClrMapping/>
  </p:clrMapOvr>
  <p:transition xmlns:p14="http://schemas.microsoft.com/office/powerpoint/2010/main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 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4038600"/>
          </a:xfrm>
        </p:spPr>
        <p:txBody>
          <a:bodyPr/>
          <a:lstStyle/>
          <a:p>
            <a:pPr eaLnBrk="1" hangingPunct="1">
              <a:buFont typeface="Wingdings" pitchFamily="2" charset="2"/>
              <a:buChar char="n"/>
              <a:defRPr/>
            </a:pPr>
            <a:r>
              <a:rPr lang="en-US" smtClean="0">
                <a:ea typeface="+mn-ea"/>
              </a:rPr>
              <a:t>Papilloedema 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r>
              <a:rPr lang="en-US" smtClean="0">
                <a:ea typeface="+mn-ea"/>
              </a:rPr>
              <a:t>Abdominal pain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r>
              <a:rPr lang="en-US" smtClean="0">
                <a:ea typeface="+mn-ea"/>
              </a:rPr>
              <a:t>Erythema/ edema along shunt tube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r>
              <a:rPr lang="en-US" smtClean="0">
                <a:ea typeface="+mn-ea"/>
              </a:rPr>
              <a:t>Fluid collection and pseudo cyst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r>
              <a:rPr lang="en-US" smtClean="0">
                <a:ea typeface="+mn-ea"/>
              </a:rPr>
              <a:t>Features of shunt nephritis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r>
              <a:rPr lang="en-US" smtClean="0">
                <a:ea typeface="+mn-ea"/>
              </a:rPr>
              <a:t>Sub acute bacterial endocarditis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mtClean="0">
              <a:ea typeface="+mn-ea"/>
            </a:endParaRPr>
          </a:p>
        </p:txBody>
      </p:sp>
    </p:spTree>
  </p:cSld>
  <p:clrMapOvr>
    <a:masterClrMapping/>
  </p:clrMapOvr>
  <p:transition xmlns:p14="http://schemas.microsoft.com/office/powerpoint/2010/main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Evaluation and Diagnosis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n"/>
              <a:defRPr/>
            </a:pPr>
            <a:r>
              <a:rPr lang="en-US" smtClean="0">
                <a:ea typeface="+mn-ea"/>
              </a:rPr>
              <a:t>Detailed history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n"/>
              <a:defRPr/>
            </a:pPr>
            <a:r>
              <a:rPr lang="en-US" smtClean="0">
                <a:ea typeface="+mn-ea"/>
              </a:rPr>
              <a:t>Physical examination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n"/>
              <a:defRPr/>
            </a:pPr>
            <a:r>
              <a:rPr lang="en-US" smtClean="0">
                <a:ea typeface="+mn-ea"/>
              </a:rPr>
              <a:t>Routine blood tests: Hb/ TLC/ DLC/ urine analysis/ blood cultures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n"/>
              <a:defRPr/>
            </a:pPr>
            <a:r>
              <a:rPr lang="en-US" smtClean="0">
                <a:ea typeface="+mn-ea"/>
              </a:rPr>
              <a:t>X-Ray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n"/>
              <a:defRPr/>
            </a:pPr>
            <a:r>
              <a:rPr lang="en-US" smtClean="0">
                <a:ea typeface="+mn-ea"/>
              </a:rPr>
              <a:t>USG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n"/>
              <a:defRPr/>
            </a:pPr>
            <a:r>
              <a:rPr lang="en-US" smtClean="0">
                <a:ea typeface="+mn-ea"/>
              </a:rPr>
              <a:t>CT scan: ventriculitis/ malfunction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n"/>
              <a:defRPr/>
            </a:pPr>
            <a:r>
              <a:rPr lang="en-US" smtClean="0">
                <a:ea typeface="+mn-ea"/>
              </a:rPr>
              <a:t>Shunt tap with CSF analysis and culture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n"/>
              <a:defRPr/>
            </a:pPr>
            <a:endParaRPr lang="en-US" smtClean="0">
              <a:ea typeface="+mn-ea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n"/>
              <a:defRPr/>
            </a:pPr>
            <a:endParaRPr lang="en-US" smtClean="0">
              <a:ea typeface="+mn-ea"/>
            </a:endParaRPr>
          </a:p>
        </p:txBody>
      </p:sp>
    </p:spTree>
  </p:cSld>
  <p:clrMapOvr>
    <a:masterClrMapping/>
  </p:clrMapOvr>
  <p:transition xmlns:p14="http://schemas.microsoft.com/office/powerpoint/2010/main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Treatment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3810000"/>
          </a:xfrm>
        </p:spPr>
        <p:txBody>
          <a:bodyPr/>
          <a:lstStyle/>
          <a:p>
            <a:pPr eaLnBrk="1" hangingPunct="1">
              <a:buFont typeface="Wingdings" pitchFamily="2" charset="2"/>
              <a:buChar char="n"/>
              <a:defRPr/>
            </a:pPr>
            <a:r>
              <a:rPr lang="en-US" smtClean="0">
                <a:ea typeface="+mn-ea"/>
              </a:rPr>
              <a:t>Surgical removal of the infected shunt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r>
              <a:rPr lang="en-US" smtClean="0">
                <a:ea typeface="+mn-ea"/>
              </a:rPr>
              <a:t>Antibiotic usage: empirical/ culture based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r>
              <a:rPr lang="en-US" smtClean="0">
                <a:ea typeface="+mn-ea"/>
              </a:rPr>
              <a:t>Re-insertion: 10- 14 days later with at least 48 hours  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r>
              <a:rPr lang="en-US" smtClean="0">
                <a:ea typeface="+mn-ea"/>
              </a:rPr>
              <a:t>Shunt exteriorization 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r>
              <a:rPr lang="en-US" smtClean="0">
                <a:ea typeface="+mn-ea"/>
              </a:rPr>
              <a:t>Repeated lumbar drainage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endParaRPr lang="en-US" smtClean="0">
              <a:ea typeface="+mn-ea"/>
            </a:endParaRPr>
          </a:p>
        </p:txBody>
      </p:sp>
    </p:spTree>
  </p:cSld>
  <p:clrMapOvr>
    <a:masterClrMapping/>
  </p:clrMapOvr>
  <p:transition xmlns:p14="http://schemas.microsoft.com/office/powerpoint/2010/main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 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57400"/>
            <a:ext cx="8229600" cy="3429000"/>
          </a:xfrm>
        </p:spPr>
        <p:txBody>
          <a:bodyPr/>
          <a:lstStyle/>
          <a:p>
            <a:pPr eaLnBrk="1" hangingPunct="1">
              <a:buFont typeface="Wingdings" pitchFamily="2" charset="2"/>
              <a:buChar char="n"/>
              <a:defRPr/>
            </a:pPr>
            <a:r>
              <a:rPr lang="en-US" smtClean="0">
                <a:ea typeface="+mn-ea"/>
              </a:rPr>
              <a:t>Shunt replacement: new/ contra lateral site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r>
              <a:rPr lang="en-US" smtClean="0">
                <a:ea typeface="+mn-ea"/>
              </a:rPr>
              <a:t>Procedures for pseudo-cyst/ abscess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r>
              <a:rPr lang="en-US" smtClean="0">
                <a:ea typeface="+mn-ea"/>
              </a:rPr>
              <a:t>Antibiotics alone: less effective </a:t>
            </a:r>
            <a:r>
              <a:rPr lang="en-US" sz="1800" smtClean="0">
                <a:ea typeface="+mn-ea"/>
              </a:rPr>
              <a:t>Brian T et al.,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r>
              <a:rPr lang="en-US" smtClean="0">
                <a:ea typeface="+mn-ea"/>
              </a:rPr>
              <a:t>Role of intrathecal/ ventricular antibiotics</a:t>
            </a:r>
            <a:r>
              <a:rPr lang="en-US" sz="1800" smtClean="0">
                <a:ea typeface="+mn-ea"/>
              </a:rPr>
              <a:t> Brian et al.,</a:t>
            </a:r>
            <a:endParaRPr lang="en-US" smtClean="0">
              <a:ea typeface="+mn-ea"/>
            </a:endParaRPr>
          </a:p>
        </p:txBody>
      </p:sp>
    </p:spTree>
  </p:cSld>
  <p:clrMapOvr>
    <a:masterClrMapping/>
  </p:clrMapOvr>
  <p:transition xmlns:p14="http://schemas.microsoft.com/office/powerpoint/2010/main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Prevention 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09800"/>
            <a:ext cx="8229600" cy="3352800"/>
          </a:xfrm>
        </p:spPr>
        <p:txBody>
          <a:bodyPr/>
          <a:lstStyle/>
          <a:p>
            <a:pPr eaLnBrk="1" hangingPunct="1">
              <a:buFont typeface="Wingdings" pitchFamily="2" charset="2"/>
              <a:buChar char="n"/>
              <a:defRPr/>
            </a:pPr>
            <a:r>
              <a:rPr lang="en-US" smtClean="0">
                <a:ea typeface="+mn-ea"/>
              </a:rPr>
              <a:t>Sterile surgical technique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r>
              <a:rPr lang="en-US" smtClean="0">
                <a:ea typeface="+mn-ea"/>
              </a:rPr>
              <a:t>Perioperative antibiotic use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r>
              <a:rPr lang="en-US" smtClean="0">
                <a:ea typeface="+mn-ea"/>
              </a:rPr>
              <a:t>Role of first dose antibiotic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r>
              <a:rPr lang="en-US" smtClean="0">
                <a:ea typeface="+mn-ea"/>
              </a:rPr>
              <a:t>Post operative antibiotic coverage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r>
              <a:rPr lang="en-US" smtClean="0">
                <a:ea typeface="+mn-ea"/>
              </a:rPr>
              <a:t>Use of shunt tubing with polymeric silicon 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endParaRPr lang="en-US" smtClean="0">
              <a:ea typeface="+mn-ea"/>
            </a:endParaRPr>
          </a:p>
          <a:p>
            <a:pPr eaLnBrk="1" hangingPunct="1">
              <a:buFont typeface="Wingdings" pitchFamily="2" charset="2"/>
              <a:buChar char="n"/>
              <a:defRPr/>
            </a:pPr>
            <a:endParaRPr lang="en-US" smtClean="0">
              <a:ea typeface="+mn-ea"/>
            </a:endParaRPr>
          </a:p>
          <a:p>
            <a:pPr eaLnBrk="1" hangingPunct="1">
              <a:buFont typeface="Wingdings" pitchFamily="2" charset="2"/>
              <a:buChar char="n"/>
              <a:defRPr/>
            </a:pPr>
            <a:endParaRPr lang="en-US" smtClean="0">
              <a:ea typeface="+mn-ea"/>
            </a:endParaRPr>
          </a:p>
          <a:p>
            <a:pPr eaLnBrk="1" hangingPunct="1">
              <a:buFont typeface="Wingdings" pitchFamily="2" charset="2"/>
              <a:buChar char="n"/>
              <a:defRPr/>
            </a:pPr>
            <a:endParaRPr lang="en-US" smtClean="0">
              <a:ea typeface="+mn-ea"/>
            </a:endParaRPr>
          </a:p>
        </p:txBody>
      </p:sp>
    </p:spTree>
  </p:cSld>
  <p:clrMapOvr>
    <a:masterClrMapping/>
  </p:clrMapOvr>
  <p:transition xmlns:p14="http://schemas.microsoft.com/office/powerpoint/2010/main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Introduction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4530725"/>
          </a:xfrm>
        </p:spPr>
        <p:txBody>
          <a:bodyPr/>
          <a:lstStyle/>
          <a:p>
            <a:pPr eaLnBrk="1" hangingPunct="1">
              <a:buFont typeface="Wingdings" pitchFamily="2" charset="2"/>
              <a:buChar char="n"/>
              <a:defRPr/>
            </a:pPr>
            <a:r>
              <a:rPr lang="en-US" smtClean="0">
                <a:ea typeface="+mn-ea"/>
              </a:rPr>
              <a:t>Ventricular catheter placement one of the most common neurosurgical procedures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r>
              <a:rPr lang="en-US" smtClean="0">
                <a:ea typeface="+mn-ea"/>
              </a:rPr>
              <a:t>One of the most common complications associated is infection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r>
              <a:rPr lang="en-US" smtClean="0">
                <a:ea typeface="+mn-ea"/>
              </a:rPr>
              <a:t>Infection: positive CSF culture/ or from shunt hardware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r>
              <a:rPr lang="en-US" smtClean="0">
                <a:ea typeface="+mn-ea"/>
              </a:rPr>
              <a:t>More common in pediatric population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endParaRPr lang="en-US" smtClean="0">
              <a:ea typeface="+mn-ea"/>
            </a:endParaRPr>
          </a:p>
        </p:txBody>
      </p:sp>
    </p:spTree>
  </p:cSld>
  <p:clrMapOvr>
    <a:masterClrMapping/>
  </p:clrMapOvr>
  <p:transition xmlns:p14="http://schemas.microsoft.com/office/powerpoint/2010/main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 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4530725"/>
          </a:xfrm>
        </p:spPr>
        <p:txBody>
          <a:bodyPr/>
          <a:lstStyle/>
          <a:p>
            <a:pPr eaLnBrk="1" hangingPunct="1"/>
            <a:r>
              <a:rPr lang="en-US">
                <a:latin typeface="Tahoma" charset="0"/>
              </a:rPr>
              <a:t>Impregnation of antibiotic</a:t>
            </a:r>
          </a:p>
          <a:p>
            <a:pPr eaLnBrk="1" hangingPunct="1"/>
            <a:r>
              <a:rPr lang="en-US">
                <a:latin typeface="Tahoma" charset="0"/>
              </a:rPr>
              <a:t>Use of one piece system</a:t>
            </a:r>
            <a:r>
              <a:rPr lang="en-US" sz="1800">
                <a:latin typeface="Tahoma" charset="0"/>
              </a:rPr>
              <a:t> colak, albright etal.,</a:t>
            </a:r>
            <a:endParaRPr lang="en-US">
              <a:latin typeface="Tahoma" charset="0"/>
            </a:endParaRPr>
          </a:p>
          <a:p>
            <a:pPr eaLnBrk="1" hangingPunct="1"/>
            <a:r>
              <a:rPr lang="en-US">
                <a:latin typeface="Tahoma" charset="0"/>
              </a:rPr>
              <a:t>Hypothermia during surgery </a:t>
            </a:r>
            <a:r>
              <a:rPr lang="en-US" sz="1800">
                <a:latin typeface="Tahoma" charset="0"/>
              </a:rPr>
              <a:t>–gerszten pc etal.,</a:t>
            </a:r>
            <a:r>
              <a:rPr lang="en-US">
                <a:latin typeface="Tahoma" charset="0"/>
              </a:rPr>
              <a:t> </a:t>
            </a:r>
          </a:p>
          <a:p>
            <a:pPr eaLnBrk="1" hangingPunct="1"/>
            <a:r>
              <a:rPr lang="en-US">
                <a:latin typeface="Tahoma" charset="0"/>
              </a:rPr>
              <a:t>Annual or biannual screening</a:t>
            </a:r>
          </a:p>
          <a:p>
            <a:pPr eaLnBrk="1" hangingPunct="1">
              <a:buFont typeface="Wingdings" charset="0"/>
              <a:buNone/>
            </a:pPr>
            <a:endParaRPr lang="en-US">
              <a:latin typeface="Tahoma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u="sng">
                <a:latin typeface="Arial" charset="0"/>
              </a:rPr>
              <a:t>Pharmacology of IVT drugs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ahoma" charset="0"/>
              </a:rPr>
              <a:t>Prevent seeding of CSF by bacteria</a:t>
            </a:r>
          </a:p>
          <a:p>
            <a:pPr eaLnBrk="1" hangingPunct="1"/>
            <a:r>
              <a:rPr lang="en-US">
                <a:latin typeface="Tahoma" charset="0"/>
              </a:rPr>
              <a:t>Staph species most common</a:t>
            </a:r>
          </a:p>
          <a:p>
            <a:pPr eaLnBrk="1" hangingPunct="1"/>
            <a:r>
              <a:rPr lang="en-US">
                <a:latin typeface="Tahoma" charset="0"/>
              </a:rPr>
              <a:t>Drugs don</a:t>
            </a:r>
            <a:r>
              <a:rPr lang="ja-JP" altLang="en-US">
                <a:latin typeface="Tahoma" charset="0"/>
              </a:rPr>
              <a:t>’</a:t>
            </a:r>
            <a:r>
              <a:rPr lang="en-US">
                <a:latin typeface="Tahoma" charset="0"/>
              </a:rPr>
              <a:t>t cross BBB</a:t>
            </a:r>
          </a:p>
          <a:p>
            <a:pPr eaLnBrk="1" hangingPunct="1"/>
            <a:r>
              <a:rPr lang="en-US">
                <a:latin typeface="Tahoma" charset="0"/>
              </a:rPr>
              <a:t>IVT provides higher CSF conc. of drugs</a:t>
            </a:r>
          </a:p>
          <a:p>
            <a:pPr eaLnBrk="1" hangingPunct="1"/>
            <a:r>
              <a:rPr lang="en-US">
                <a:latin typeface="Tahoma" charset="0"/>
              </a:rPr>
              <a:t>Thus better surgical prophylaxis</a:t>
            </a:r>
          </a:p>
          <a:p>
            <a:pPr eaLnBrk="1" hangingPunct="1"/>
            <a:r>
              <a:rPr lang="en-US">
                <a:latin typeface="Tahoma" charset="0"/>
              </a:rPr>
              <a:t>Current concept: antibiotic must be there when bacteria arrive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Surgical technique- Do</a:t>
            </a:r>
            <a:r>
              <a:rPr lang="ja-JP" altLang="en-US">
                <a:latin typeface="Arial" charset="0"/>
              </a:rPr>
              <a:t>’</a:t>
            </a:r>
            <a:r>
              <a:rPr lang="en-US">
                <a:latin typeface="Arial" charset="0"/>
              </a:rPr>
              <a:t>s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n"/>
              <a:defRPr/>
            </a:pPr>
            <a:r>
              <a:rPr lang="en-US" smtClean="0">
                <a:ea typeface="+mn-ea"/>
              </a:rPr>
              <a:t>First case in morning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r>
              <a:rPr lang="en-US" smtClean="0">
                <a:ea typeface="+mn-ea"/>
              </a:rPr>
              <a:t>Minimal staff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r>
              <a:rPr lang="en-US" smtClean="0">
                <a:ea typeface="+mn-ea"/>
              </a:rPr>
              <a:t>Send scrubbing technician out </a:t>
            </a:r>
            <a:r>
              <a:rPr lang="en-US" sz="1800" smtClean="0">
                <a:ea typeface="+mn-ea"/>
              </a:rPr>
              <a:t>kestle et al.,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r>
              <a:rPr lang="en-US" smtClean="0">
                <a:ea typeface="+mn-ea"/>
              </a:rPr>
              <a:t>Double gloving </a:t>
            </a:r>
            <a:r>
              <a:rPr lang="en-US" sz="1800" smtClean="0">
                <a:ea typeface="+mn-ea"/>
              </a:rPr>
              <a:t>kulkarni, noel etal.,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r>
              <a:rPr lang="en-US" smtClean="0">
                <a:ea typeface="+mn-ea"/>
              </a:rPr>
              <a:t>Antibiotic prophylaxis </a:t>
            </a:r>
            <a:r>
              <a:rPr lang="en-US" sz="1800" smtClean="0">
                <a:ea typeface="+mn-ea"/>
              </a:rPr>
              <a:t>chokesey etal.,</a:t>
            </a:r>
            <a:r>
              <a:rPr lang="en-US" smtClean="0">
                <a:ea typeface="+mn-ea"/>
              </a:rPr>
              <a:t> 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r>
              <a:rPr lang="en-US" smtClean="0">
                <a:ea typeface="+mn-ea"/>
              </a:rPr>
              <a:t>Pouring of bactericidal substance doubly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r>
              <a:rPr lang="en-US" smtClean="0">
                <a:ea typeface="+mn-ea"/>
              </a:rPr>
              <a:t>Skin draping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endParaRPr lang="en-US" smtClean="0">
              <a:ea typeface="+mn-ea"/>
            </a:endParaRPr>
          </a:p>
          <a:p>
            <a:pPr eaLnBrk="1" hangingPunct="1">
              <a:buFont typeface="Wingdings" pitchFamily="2" charset="2"/>
              <a:buChar char="n"/>
              <a:defRPr/>
            </a:pPr>
            <a:endParaRPr lang="en-US" smtClean="0">
              <a:ea typeface="+mn-ea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 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530725"/>
          </a:xfrm>
        </p:spPr>
        <p:txBody>
          <a:bodyPr/>
          <a:lstStyle/>
          <a:p>
            <a:pPr eaLnBrk="1" hangingPunct="1">
              <a:buFont typeface="Wingdings" pitchFamily="2" charset="2"/>
              <a:buChar char="n"/>
              <a:defRPr/>
            </a:pPr>
            <a:r>
              <a:rPr lang="en-US" smtClean="0">
                <a:ea typeface="+mn-ea"/>
              </a:rPr>
              <a:t>Opening of shunt just before insertion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r>
              <a:rPr lang="en-US" smtClean="0">
                <a:ea typeface="+mn-ea"/>
              </a:rPr>
              <a:t>Change gloves while shunt handling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r>
              <a:rPr lang="en-US" smtClean="0">
                <a:ea typeface="+mn-ea"/>
              </a:rPr>
              <a:t>Minimal manipulation with connector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r>
              <a:rPr lang="en-US" smtClean="0">
                <a:ea typeface="+mn-ea"/>
              </a:rPr>
              <a:t>Shunt patency checked with antibiotic saline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r>
              <a:rPr lang="en-US" smtClean="0">
                <a:ea typeface="+mn-ea"/>
              </a:rPr>
              <a:t>Usage of AIS 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r>
              <a:rPr lang="en-US" smtClean="0">
                <a:ea typeface="+mn-ea"/>
              </a:rPr>
              <a:t>Single piece shunt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mtClean="0">
              <a:ea typeface="+mn-ea"/>
            </a:endParaRPr>
          </a:p>
          <a:p>
            <a:pPr eaLnBrk="1" hangingPunct="1">
              <a:buFont typeface="Wingdings" pitchFamily="2" charset="2"/>
              <a:buChar char="n"/>
              <a:defRPr/>
            </a:pPr>
            <a:endParaRPr lang="en-US" smtClean="0">
              <a:ea typeface="+mn-ea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Surgical technique- Dont</a:t>
            </a:r>
            <a:r>
              <a:rPr lang="ja-JP" altLang="en-US">
                <a:latin typeface="Arial" charset="0"/>
              </a:rPr>
              <a:t>’</a:t>
            </a:r>
            <a:r>
              <a:rPr lang="en-US">
                <a:latin typeface="Arial" charset="0"/>
              </a:rPr>
              <a:t>s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ahoma" charset="0"/>
              </a:rPr>
              <a:t>Cut/ slit/ make holes in lower shunt end</a:t>
            </a:r>
          </a:p>
          <a:p>
            <a:pPr eaLnBrk="1" hangingPunct="1"/>
            <a:r>
              <a:rPr lang="en-US">
                <a:latin typeface="Tahoma" charset="0"/>
              </a:rPr>
              <a:t>Tunnel superficially</a:t>
            </a:r>
          </a:p>
          <a:p>
            <a:pPr eaLnBrk="1" hangingPunct="1"/>
            <a:r>
              <a:rPr lang="en-US">
                <a:latin typeface="Tahoma" charset="0"/>
              </a:rPr>
              <a:t>Handle skin</a:t>
            </a:r>
          </a:p>
          <a:p>
            <a:pPr eaLnBrk="1" hangingPunct="1"/>
            <a:r>
              <a:rPr lang="en-US">
                <a:latin typeface="Tahoma" charset="0"/>
              </a:rPr>
              <a:t>Stitch infection as shunt infection</a:t>
            </a:r>
          </a:p>
          <a:p>
            <a:pPr eaLnBrk="1" hangingPunct="1"/>
            <a:r>
              <a:rPr lang="en-US">
                <a:latin typeface="Tahoma" charset="0"/>
              </a:rPr>
              <a:t>H2 blockers</a:t>
            </a:r>
          </a:p>
          <a:p>
            <a:pPr eaLnBrk="1" hangingPunct="1"/>
            <a:r>
              <a:rPr lang="en-US">
                <a:latin typeface="Tahoma" charset="0"/>
              </a:rPr>
              <a:t>Perform in presence of foci of infection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  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2895600"/>
            <a:ext cx="5257800" cy="1524000"/>
          </a:xfrm>
        </p:spPr>
        <p:txBody>
          <a:bodyPr/>
          <a:lstStyle/>
          <a:p>
            <a:pPr eaLnBrk="1" hangingPunct="1">
              <a:buFont typeface="Wingdings" charset="0"/>
              <a:buNone/>
            </a:pPr>
            <a:r>
              <a:rPr lang="en-US" sz="7200" i="1">
                <a:effectLst/>
                <a:latin typeface="Tahoma" charset="0"/>
              </a:rPr>
              <a:t>Thank you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           CRITERIA </a:t>
            </a:r>
            <a:r>
              <a:rPr lang="en-US" sz="1800">
                <a:latin typeface="Arial" charset="0"/>
              </a:rPr>
              <a:t>–Brown and Durand et al.,</a:t>
            </a:r>
            <a:endParaRPr lang="en-US">
              <a:latin typeface="Arial" charset="0"/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6096000"/>
          </a:xfrm>
        </p:spPr>
        <p:txBody>
          <a:bodyPr/>
          <a:lstStyle/>
          <a:p>
            <a:pPr eaLnBrk="1" hangingPunct="1"/>
            <a:r>
              <a:rPr lang="en-US">
                <a:latin typeface="Tahoma" charset="0"/>
              </a:rPr>
              <a:t>Positive CSF/ shunt tip culture in patient with clinical presentation of ABM/ shunt malfunction</a:t>
            </a:r>
          </a:p>
          <a:p>
            <a:pPr eaLnBrk="1" hangingPunct="1"/>
            <a:r>
              <a:rPr lang="en-US">
                <a:latin typeface="Tahoma" charset="0"/>
              </a:rPr>
              <a:t>At least 1 parameter of CSF inflammation</a:t>
            </a:r>
          </a:p>
          <a:p>
            <a:pPr eaLnBrk="1" hangingPunct="1">
              <a:buFont typeface="Wingdings" charset="0"/>
              <a:buNone/>
            </a:pPr>
            <a:r>
              <a:rPr lang="en-US">
                <a:latin typeface="Tahoma" charset="0"/>
              </a:rPr>
              <a:t>           TLC-&gt;0.25x10^9 with leucocytosis         </a:t>
            </a:r>
          </a:p>
          <a:p>
            <a:pPr eaLnBrk="1" hangingPunct="1">
              <a:buFont typeface="Wingdings" charset="0"/>
              <a:buNone/>
            </a:pPr>
            <a:r>
              <a:rPr lang="en-US">
                <a:latin typeface="Tahoma" charset="0"/>
              </a:rPr>
              <a:t>           CSF lactate conc. &gt;0.35mmol/l</a:t>
            </a:r>
          </a:p>
          <a:p>
            <a:pPr eaLnBrk="1" hangingPunct="1">
              <a:buFont typeface="Wingdings" charset="0"/>
              <a:buNone/>
            </a:pPr>
            <a:r>
              <a:rPr lang="en-US">
                <a:latin typeface="Tahoma" charset="0"/>
              </a:rPr>
              <a:t>           CSF glucose/serum glucose &lt;0.4</a:t>
            </a:r>
          </a:p>
          <a:p>
            <a:pPr eaLnBrk="1" hangingPunct="1">
              <a:buFont typeface="Wingdings" charset="0"/>
              <a:buNone/>
            </a:pPr>
            <a:r>
              <a:rPr lang="en-US">
                <a:latin typeface="Tahoma" charset="0"/>
              </a:rPr>
              <a:t>           CSF glucose value &lt;2.5mmol   </a:t>
            </a:r>
          </a:p>
          <a:p>
            <a:pPr eaLnBrk="1" hangingPunct="1">
              <a:buFont typeface="Wingdings" charset="0"/>
              <a:buNone/>
            </a:pPr>
            <a:r>
              <a:rPr lang="en-US">
                <a:latin typeface="Tahoma" charset="0"/>
              </a:rPr>
              <a:t>    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Implications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229600" cy="4530725"/>
          </a:xfrm>
        </p:spPr>
        <p:txBody>
          <a:bodyPr/>
          <a:lstStyle/>
          <a:p>
            <a:pPr eaLnBrk="1" hangingPunct="1">
              <a:buFont typeface="Wingdings" pitchFamily="2" charset="2"/>
              <a:buChar char="n"/>
              <a:defRPr/>
            </a:pPr>
            <a:r>
              <a:rPr lang="en-US" smtClean="0">
                <a:ea typeface="+mn-ea"/>
              </a:rPr>
              <a:t>High mortality/ morbidity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r>
              <a:rPr lang="en-US" smtClean="0">
                <a:ea typeface="+mn-ea"/>
              </a:rPr>
              <a:t>Extended hospital stay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r>
              <a:rPr lang="en-US" smtClean="0">
                <a:ea typeface="+mn-ea"/>
              </a:rPr>
              <a:t>Loss or delay of educational/ developmental milestones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r>
              <a:rPr lang="en-US" smtClean="0">
                <a:ea typeface="+mn-ea"/>
              </a:rPr>
              <a:t>Reduced health related quality of life style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r>
              <a:rPr lang="en-US" smtClean="0">
                <a:ea typeface="+mn-ea"/>
              </a:rPr>
              <a:t>Large cost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endParaRPr lang="en-US" smtClean="0">
              <a:ea typeface="+mn-ea"/>
            </a:endParaRPr>
          </a:p>
        </p:txBody>
      </p:sp>
    </p:spTree>
  </p:cSld>
  <p:clrMapOvr>
    <a:masterClrMapping/>
  </p:clrMapOvr>
  <p:transition xmlns:p14="http://schemas.microsoft.com/office/powerpoint/2010/main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Infection Rate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530725"/>
          </a:xfrm>
        </p:spPr>
        <p:txBody>
          <a:bodyPr/>
          <a:lstStyle/>
          <a:p>
            <a:pPr eaLnBrk="1" hangingPunct="1">
              <a:buFont typeface="Wingdings" pitchFamily="2" charset="2"/>
              <a:buChar char="n"/>
              <a:defRPr/>
            </a:pPr>
            <a:r>
              <a:rPr lang="en-US" smtClean="0">
                <a:ea typeface="+mn-ea"/>
              </a:rPr>
              <a:t>Varied rate at different centers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r>
              <a:rPr lang="en-US" smtClean="0">
                <a:ea typeface="+mn-ea"/>
              </a:rPr>
              <a:t>Walter et al., 18%/ patient: 20 year study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r>
              <a:rPr lang="en-US" smtClean="0">
                <a:ea typeface="+mn-ea"/>
              </a:rPr>
              <a:t>5% / surgical procedure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r>
              <a:rPr lang="en-US" smtClean="0">
                <a:ea typeface="+mn-ea"/>
              </a:rPr>
              <a:t>Ammirati et al., 22%/ patient and 6%/ procedure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r>
              <a:rPr lang="en-US" smtClean="0">
                <a:ea typeface="+mn-ea"/>
              </a:rPr>
              <a:t>Borgberj et al., 7.4%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r>
              <a:rPr lang="en-US" smtClean="0">
                <a:ea typeface="+mn-ea"/>
              </a:rPr>
              <a:t>ISPN multi centric study: 6.5%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endParaRPr lang="en-US" smtClean="0">
              <a:ea typeface="+mn-ea"/>
            </a:endParaRPr>
          </a:p>
        </p:txBody>
      </p:sp>
    </p:spTree>
  </p:cSld>
  <p:clrMapOvr>
    <a:masterClrMapping/>
  </p:clrMapOvr>
  <p:transition xmlns:p14="http://schemas.microsoft.com/office/powerpoint/2010/main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Time to Infection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590800"/>
            <a:ext cx="8229600" cy="2365375"/>
          </a:xfrm>
        </p:spPr>
        <p:txBody>
          <a:bodyPr/>
          <a:lstStyle/>
          <a:p>
            <a:pPr eaLnBrk="1" hangingPunct="1">
              <a:buFont typeface="Wingdings" pitchFamily="2" charset="2"/>
              <a:buChar char="n"/>
              <a:defRPr/>
            </a:pPr>
            <a:r>
              <a:rPr lang="en-US" smtClean="0">
                <a:ea typeface="+mn-ea"/>
              </a:rPr>
              <a:t>92% of infections occurred within 3 months </a:t>
            </a:r>
            <a:r>
              <a:rPr lang="en-US" sz="1800" smtClean="0">
                <a:ea typeface="+mn-ea"/>
              </a:rPr>
              <a:t>-Casey and colleagues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r>
              <a:rPr lang="en-US" smtClean="0">
                <a:ea typeface="+mn-ea"/>
              </a:rPr>
              <a:t>This finding generally confirmed by most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endParaRPr lang="en-US" smtClean="0">
              <a:ea typeface="+mn-ea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en-US" smtClean="0">
              <a:ea typeface="+mn-ea"/>
            </a:endParaRPr>
          </a:p>
        </p:txBody>
      </p:sp>
    </p:spTree>
  </p:cSld>
  <p:clrMapOvr>
    <a:masterClrMapping/>
  </p:clrMapOvr>
  <p:transition xmlns:p14="http://schemas.microsoft.com/office/powerpoint/2010/main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Risk factors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4530725"/>
          </a:xfrm>
        </p:spPr>
        <p:txBody>
          <a:bodyPr/>
          <a:lstStyle/>
          <a:p>
            <a:pPr eaLnBrk="1" hangingPunct="1"/>
            <a:r>
              <a:rPr lang="en-US">
                <a:latin typeface="Tahoma" charset="0"/>
              </a:rPr>
              <a:t>Age: &lt;6 months-19% versus 7% in older population </a:t>
            </a:r>
            <a:r>
              <a:rPr lang="en-US" sz="1800">
                <a:latin typeface="Tahoma" charset="0"/>
              </a:rPr>
              <a:t>–Casey and colleagues</a:t>
            </a:r>
            <a:endParaRPr lang="en-US">
              <a:latin typeface="Tahoma" charset="0"/>
            </a:endParaRPr>
          </a:p>
          <a:p>
            <a:pPr eaLnBrk="1" hangingPunct="1"/>
            <a:r>
              <a:rPr lang="en-US">
                <a:latin typeface="Tahoma" charset="0"/>
              </a:rPr>
              <a:t>Time period</a:t>
            </a:r>
          </a:p>
          <a:p>
            <a:pPr eaLnBrk="1" hangingPunct="1"/>
            <a:r>
              <a:rPr lang="en-US">
                <a:latin typeface="Tahoma" charset="0"/>
              </a:rPr>
              <a:t>Educational level/ surgical skill of surgeons</a:t>
            </a:r>
          </a:p>
          <a:p>
            <a:pPr eaLnBrk="1" hangingPunct="1"/>
            <a:r>
              <a:rPr lang="en-US">
                <a:latin typeface="Tahoma" charset="0"/>
              </a:rPr>
              <a:t>Length and time of surgery</a:t>
            </a:r>
          </a:p>
          <a:p>
            <a:pPr eaLnBrk="1" hangingPunct="1"/>
            <a:r>
              <a:rPr lang="en-US">
                <a:latin typeface="Tahoma" charset="0"/>
              </a:rPr>
              <a:t>Use of antibiotic before and after surgery</a:t>
            </a:r>
          </a:p>
          <a:p>
            <a:pPr eaLnBrk="1" hangingPunct="1"/>
            <a:r>
              <a:rPr lang="en-US">
                <a:latin typeface="Tahoma" charset="0"/>
              </a:rPr>
              <a:t>Method for placement of distal catheter</a:t>
            </a:r>
          </a:p>
          <a:p>
            <a:pPr eaLnBrk="1" hangingPunct="1">
              <a:buFont typeface="Wingdings" charset="0"/>
              <a:buNone/>
            </a:pPr>
            <a:endParaRPr lang="en-US">
              <a:latin typeface="Tahoma" charset="0"/>
            </a:endParaRPr>
          </a:p>
        </p:txBody>
      </p:sp>
    </p:spTree>
  </p:cSld>
  <p:clrMapOvr>
    <a:masterClrMapping/>
  </p:clrMapOvr>
  <p:transition xmlns:p14="http://schemas.microsoft.com/office/powerpoint/2010/main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229600" cy="4530725"/>
          </a:xfrm>
        </p:spPr>
        <p:txBody>
          <a:bodyPr/>
          <a:lstStyle/>
          <a:p>
            <a:pPr eaLnBrk="1" hangingPunct="1">
              <a:buFont typeface="Wingdings" pitchFamily="2" charset="2"/>
              <a:buChar char="n"/>
              <a:defRPr/>
            </a:pPr>
            <a:r>
              <a:rPr lang="en-US" smtClean="0">
                <a:ea typeface="+mn-ea"/>
              </a:rPr>
              <a:t>Type of shunt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r>
              <a:rPr lang="en-US" smtClean="0">
                <a:ea typeface="+mn-ea"/>
              </a:rPr>
              <a:t>Reason for shunt 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r>
              <a:rPr lang="en-US" smtClean="0">
                <a:ea typeface="+mn-ea"/>
              </a:rPr>
              <a:t>Shunt revision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r>
              <a:rPr lang="en-US" smtClean="0">
                <a:ea typeface="+mn-ea"/>
              </a:rPr>
              <a:t>Concurrent infection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r>
              <a:rPr lang="en-US" smtClean="0">
                <a:ea typeface="+mn-ea"/>
              </a:rPr>
              <a:t>Presence of spinal dysraphism</a:t>
            </a:r>
            <a:r>
              <a:rPr lang="en-US" sz="1800" smtClean="0">
                <a:ea typeface="+mn-ea"/>
              </a:rPr>
              <a:t>- Daniel M Scuba etal.,</a:t>
            </a:r>
            <a:endParaRPr lang="en-US" smtClean="0">
              <a:ea typeface="+mn-ea"/>
            </a:endParaRPr>
          </a:p>
          <a:p>
            <a:pPr eaLnBrk="1" hangingPunct="1">
              <a:buFont typeface="Wingdings" pitchFamily="2" charset="2"/>
              <a:buChar char="n"/>
              <a:defRPr/>
            </a:pPr>
            <a:endParaRPr lang="en-US" smtClean="0">
              <a:ea typeface="+mn-ea"/>
            </a:endParaRPr>
          </a:p>
        </p:txBody>
      </p:sp>
    </p:spTree>
  </p:cSld>
  <p:clrMapOvr>
    <a:masterClrMapping/>
  </p:clrMapOvr>
  <p:transition xmlns:p14="http://schemas.microsoft.com/office/powerpoint/2010/main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Route of infection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514600"/>
            <a:ext cx="8229600" cy="2895600"/>
          </a:xfrm>
        </p:spPr>
        <p:txBody>
          <a:bodyPr/>
          <a:lstStyle/>
          <a:p>
            <a:pPr eaLnBrk="1" hangingPunct="1"/>
            <a:r>
              <a:rPr lang="en-US">
                <a:latin typeface="Tahoma" charset="0"/>
              </a:rPr>
              <a:t>Blood stream</a:t>
            </a:r>
          </a:p>
          <a:p>
            <a:pPr eaLnBrk="1" hangingPunct="1"/>
            <a:r>
              <a:rPr lang="en-US">
                <a:latin typeface="Tahoma" charset="0"/>
              </a:rPr>
              <a:t>Shunt tubing</a:t>
            </a:r>
          </a:p>
          <a:p>
            <a:pPr eaLnBrk="1" hangingPunct="1"/>
            <a:r>
              <a:rPr lang="en-US">
                <a:latin typeface="Tahoma" charset="0"/>
              </a:rPr>
              <a:t>Contamination with epidermal commensals during surgery</a:t>
            </a:r>
          </a:p>
        </p:txBody>
      </p:sp>
    </p:spTree>
  </p:cSld>
  <p:clrMapOvr>
    <a:masterClrMapping/>
  </p:clrMapOvr>
  <p:transition xmlns:p14="http://schemas.microsoft.com/office/powerpoint/2010/main"/>
</p:sld>
</file>

<file path=ppt/theme/theme1.xml><?xml version="1.0" encoding="utf-8"?>
<a:theme xmlns:a="http://schemas.openxmlformats.org/drawingml/2006/main" name="Balance">
  <a:themeElements>
    <a:clrScheme name="Balance 3">
      <a:dk1>
        <a:srgbClr val="003300"/>
      </a:dk1>
      <a:lt1>
        <a:srgbClr val="FFFFFF"/>
      </a:lt1>
      <a:dk2>
        <a:srgbClr val="4D6A2A"/>
      </a:dk2>
      <a:lt2>
        <a:srgbClr val="CCFF99"/>
      </a:lt2>
      <a:accent1>
        <a:srgbClr val="2EB62E"/>
      </a:accent1>
      <a:accent2>
        <a:srgbClr val="527C3A"/>
      </a:accent2>
      <a:accent3>
        <a:srgbClr val="B2B9AC"/>
      </a:accent3>
      <a:accent4>
        <a:srgbClr val="DADADA"/>
      </a:accent4>
      <a:accent5>
        <a:srgbClr val="ADD7AD"/>
      </a:accent5>
      <a:accent6>
        <a:srgbClr val="497034"/>
      </a:accent6>
      <a:hlink>
        <a:srgbClr val="DDD800"/>
      </a:hlink>
      <a:folHlink>
        <a:srgbClr val="009999"/>
      </a:folHlink>
    </a:clrScheme>
    <a:fontScheme name="Balance">
      <a:majorFont>
        <a:latin typeface="Arial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Balance 1">
        <a:dk1>
          <a:srgbClr val="663300"/>
        </a:dk1>
        <a:lt1>
          <a:srgbClr val="FFFFFF"/>
        </a:lt1>
        <a:dk2>
          <a:srgbClr val="996600"/>
        </a:dk2>
        <a:lt2>
          <a:srgbClr val="DBBD71"/>
        </a:lt2>
        <a:accent1>
          <a:srgbClr val="F8A500"/>
        </a:accent1>
        <a:accent2>
          <a:srgbClr val="808000"/>
        </a:accent2>
        <a:accent3>
          <a:srgbClr val="CAB8AA"/>
        </a:accent3>
        <a:accent4>
          <a:srgbClr val="DADADA"/>
        </a:accent4>
        <a:accent5>
          <a:srgbClr val="FBCFAA"/>
        </a:accent5>
        <a:accent6>
          <a:srgbClr val="737300"/>
        </a:accent6>
        <a:hlink>
          <a:srgbClr val="FFCC66"/>
        </a:hlink>
        <a:folHlink>
          <a:srgbClr val="CCA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2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CC66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B8AA"/>
        </a:accent5>
        <a:accent6>
          <a:srgbClr val="AC6D56"/>
        </a:accent6>
        <a:hlink>
          <a:srgbClr val="FFFF99"/>
        </a:hlink>
        <a:folHlink>
          <a:srgbClr val="E5B3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3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2EB62E"/>
        </a:accent1>
        <a:accent2>
          <a:srgbClr val="527C3A"/>
        </a:accent2>
        <a:accent3>
          <a:srgbClr val="B2B9AC"/>
        </a:accent3>
        <a:accent4>
          <a:srgbClr val="DADADA"/>
        </a:accent4>
        <a:accent5>
          <a:srgbClr val="ADD7AD"/>
        </a:accent5>
        <a:accent6>
          <a:srgbClr val="497034"/>
        </a:accent6>
        <a:hlink>
          <a:srgbClr val="DDD8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4">
        <a:dk1>
          <a:srgbClr val="005A58"/>
        </a:dk1>
        <a:lt1>
          <a:srgbClr val="FFFFFF"/>
        </a:lt1>
        <a:dk2>
          <a:srgbClr val="00716E"/>
        </a:dk2>
        <a:lt2>
          <a:srgbClr val="FFFF99"/>
        </a:lt2>
        <a:accent1>
          <a:srgbClr val="2DB3B0"/>
        </a:accent1>
        <a:accent2>
          <a:srgbClr val="6D6FC7"/>
        </a:accent2>
        <a:accent3>
          <a:srgbClr val="AABBBA"/>
        </a:accent3>
        <a:accent4>
          <a:srgbClr val="DADADA"/>
        </a:accent4>
        <a:accent5>
          <a:srgbClr val="ADD6D4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336699"/>
        </a:accent1>
        <a:accent2>
          <a:srgbClr val="00B000"/>
        </a:accent2>
        <a:accent3>
          <a:srgbClr val="ACB3C1"/>
        </a:accent3>
        <a:accent4>
          <a:srgbClr val="DADADA"/>
        </a:accent4>
        <a:accent5>
          <a:srgbClr val="ADB8CA"/>
        </a:accent5>
        <a:accent6>
          <a:srgbClr val="009F00"/>
        </a:accent6>
        <a:hlink>
          <a:srgbClr val="00CCFF"/>
        </a:hlink>
        <a:folHlink>
          <a:srgbClr val="B5FFF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6">
        <a:dk1>
          <a:srgbClr val="2F2D25"/>
        </a:dk1>
        <a:lt1>
          <a:srgbClr val="FFFFFF"/>
        </a:lt1>
        <a:dk2>
          <a:srgbClr val="656151"/>
        </a:dk2>
        <a:lt2>
          <a:srgbClr val="FFFFCC"/>
        </a:lt2>
        <a:accent1>
          <a:srgbClr val="818173"/>
        </a:accent1>
        <a:accent2>
          <a:srgbClr val="809EA8"/>
        </a:accent2>
        <a:accent3>
          <a:srgbClr val="B8B7B3"/>
        </a:accent3>
        <a:accent4>
          <a:srgbClr val="DADADA"/>
        </a:accent4>
        <a:accent5>
          <a:srgbClr val="C1C1BC"/>
        </a:accent5>
        <a:accent6>
          <a:srgbClr val="738F98"/>
        </a:accent6>
        <a:hlink>
          <a:srgbClr val="E2C86A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7">
        <a:dk1>
          <a:srgbClr val="B4AF80"/>
        </a:dk1>
        <a:lt1>
          <a:srgbClr val="FFFFFF"/>
        </a:lt1>
        <a:dk2>
          <a:srgbClr val="C8C6A2"/>
        </a:dk2>
        <a:lt2>
          <a:srgbClr val="827F4C"/>
        </a:lt2>
        <a:accent1>
          <a:srgbClr val="7C784E"/>
        </a:accent1>
        <a:accent2>
          <a:srgbClr val="A2A4AC"/>
        </a:accent2>
        <a:accent3>
          <a:srgbClr val="E0DFCE"/>
        </a:accent3>
        <a:accent4>
          <a:srgbClr val="DADADA"/>
        </a:accent4>
        <a:accent5>
          <a:srgbClr val="BFBEB2"/>
        </a:accent5>
        <a:accent6>
          <a:srgbClr val="92949B"/>
        </a:accent6>
        <a:hlink>
          <a:srgbClr val="33CC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8">
        <a:dk1>
          <a:srgbClr val="000000"/>
        </a:dk1>
        <a:lt1>
          <a:srgbClr val="DDDDDD"/>
        </a:lt1>
        <a:dk2>
          <a:srgbClr val="000000"/>
        </a:dk2>
        <a:lt2>
          <a:srgbClr val="B8B7D1"/>
        </a:lt2>
        <a:accent1>
          <a:srgbClr val="F1F0F4"/>
        </a:accent1>
        <a:accent2>
          <a:srgbClr val="C1BCFC"/>
        </a:accent2>
        <a:accent3>
          <a:srgbClr val="EBEBEB"/>
        </a:accent3>
        <a:accent4>
          <a:srgbClr val="000000"/>
        </a:accent4>
        <a:accent5>
          <a:srgbClr val="F7F6F8"/>
        </a:accent5>
        <a:accent6>
          <a:srgbClr val="AFAAE4"/>
        </a:accent6>
        <a:hlink>
          <a:srgbClr val="5454C6"/>
        </a:hlink>
        <a:folHlink>
          <a:srgbClr val="6A6F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ance 9">
        <a:dk1>
          <a:srgbClr val="000000"/>
        </a:dk1>
        <a:lt1>
          <a:srgbClr val="FFFFFF"/>
        </a:lt1>
        <a:dk2>
          <a:srgbClr val="00A29E"/>
        </a:dk2>
        <a:lt2>
          <a:srgbClr val="CBCBCB"/>
        </a:lt2>
        <a:accent1>
          <a:srgbClr val="E5E5FF"/>
        </a:accent1>
        <a:accent2>
          <a:srgbClr val="79CD6B"/>
        </a:accent2>
        <a:accent3>
          <a:srgbClr val="FFFFFF"/>
        </a:accent3>
        <a:accent4>
          <a:srgbClr val="000000"/>
        </a:accent4>
        <a:accent5>
          <a:srgbClr val="F0F0FF"/>
        </a:accent5>
        <a:accent6>
          <a:srgbClr val="6DBA60"/>
        </a:accent6>
        <a:hlink>
          <a:srgbClr val="4477DE"/>
        </a:hlink>
        <a:folHlink>
          <a:srgbClr val="65498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Balance</Template>
  <TotalTime>204</TotalTime>
  <Words>680</Words>
  <Application>Microsoft Macintosh PowerPoint</Application>
  <PresentationFormat>On-screen Show (4:3)</PresentationFormat>
  <Paragraphs>147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Balance</vt:lpstr>
      <vt:lpstr>SHUNT INFECTION</vt:lpstr>
      <vt:lpstr>Introduction</vt:lpstr>
      <vt:lpstr>           CRITERIA –Brown and Durand et al.,</vt:lpstr>
      <vt:lpstr>Implications</vt:lpstr>
      <vt:lpstr>Infection Rate</vt:lpstr>
      <vt:lpstr>Time to Infection</vt:lpstr>
      <vt:lpstr>Risk factors</vt:lpstr>
      <vt:lpstr> </vt:lpstr>
      <vt:lpstr>Route of infection</vt:lpstr>
      <vt:lpstr>Pathogenesis</vt:lpstr>
      <vt:lpstr>Organisms </vt:lpstr>
      <vt:lpstr> </vt:lpstr>
      <vt:lpstr>Presentation </vt:lpstr>
      <vt:lpstr> </vt:lpstr>
      <vt:lpstr> </vt:lpstr>
      <vt:lpstr>Evaluation and Diagnosis</vt:lpstr>
      <vt:lpstr>Treatment</vt:lpstr>
      <vt:lpstr> </vt:lpstr>
      <vt:lpstr>Prevention </vt:lpstr>
      <vt:lpstr> </vt:lpstr>
      <vt:lpstr>Pharmacology of IVT drugs</vt:lpstr>
      <vt:lpstr>Surgical technique- Do’s</vt:lpstr>
      <vt:lpstr> </vt:lpstr>
      <vt:lpstr>Surgical technique- Dont’s</vt:lpstr>
      <vt:lpstr>  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SHUNT INFECTION</dc:title>
  <dc:creator>Parul</dc:creator>
  <cp:lastModifiedBy>apple</cp:lastModifiedBy>
  <cp:revision>18</cp:revision>
  <dcterms:created xsi:type="dcterms:W3CDTF">2006-08-20T14:40:29Z</dcterms:created>
  <dcterms:modified xsi:type="dcterms:W3CDTF">2013-12-18T12:55:32Z</dcterms:modified>
</cp:coreProperties>
</file>